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0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139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etabolic_pathway" TargetMode="External"/><Relationship Id="rId3" Type="http://schemas.openxmlformats.org/officeDocument/2006/relationships/hyperlink" Target="https://en.wikipedia.org/wiki/Glycogen" TargetMode="External"/><Relationship Id="rId7" Type="http://schemas.openxmlformats.org/officeDocument/2006/relationships/hyperlink" Target="https://en.wikipedia.org/wiki/Glycogen_phosphorylas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hosphorolysis" TargetMode="External"/><Relationship Id="rId5" Type="http://schemas.openxmlformats.org/officeDocument/2006/relationships/hyperlink" Target="https://en.wikipedia.org/wiki/Catabolism" TargetMode="External"/><Relationship Id="rId10" Type="http://schemas.openxmlformats.org/officeDocument/2006/relationships/hyperlink" Target="https://en.wikipedia.org/wiki/Carbohydrate" TargetMode="External"/><Relationship Id="rId4" Type="http://schemas.openxmlformats.org/officeDocument/2006/relationships/hyperlink" Target="https://en.wikipedia.org/wiki/Glucose-1-phosphate" TargetMode="External"/><Relationship Id="rId9" Type="http://schemas.openxmlformats.org/officeDocument/2006/relationships/hyperlink" Target="https://en.wikipedia.org/wiki/Glucos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e26fb40d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e26fb40d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277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cb603981b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cb603981b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72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cb603981b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cb603981b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Glycogenolysis is the breakdown of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8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glycogen (n)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 to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8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glucose-1-phosphate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 and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8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glycogen (n-1)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. Glycogen branches are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8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catabolized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 by the sequential removal of glucose monomers via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85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phosphorolysis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, by the enzyme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85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glycogen phosphorylase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.[</a:t>
            </a:r>
            <a:endParaRPr sz="8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Gluconeogenesis (GNG) is a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85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metabolic pathway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 that results in the generation of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85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glucose</a:t>
            </a:r>
            <a:r>
              <a:rPr lang="en" sz="850">
                <a:solidFill>
                  <a:schemeClr val="dk1"/>
                </a:solidFill>
                <a:highlight>
                  <a:srgbClr val="FFFFFF"/>
                </a:highlight>
              </a:rPr>
              <a:t> from</a:t>
            </a:r>
            <a:r>
              <a:rPr lang="en" sz="850" b="1">
                <a:solidFill>
                  <a:schemeClr val="dk1"/>
                </a:solidFill>
                <a:highlight>
                  <a:srgbClr val="FFFFFF"/>
                </a:highlight>
              </a:rPr>
              <a:t> certain non-</a:t>
            </a:r>
            <a:r>
              <a:rPr lang="en" sz="850" b="1" u="sng">
                <a:solidFill>
                  <a:schemeClr val="hlink"/>
                </a:solidFill>
                <a:highlight>
                  <a:srgbClr val="FFFFFF"/>
                </a:highlight>
                <a:hlinkClick r:id="rId10"/>
              </a:rPr>
              <a:t>carbohydrate</a:t>
            </a:r>
            <a:r>
              <a:rPr lang="en" sz="850" b="1">
                <a:solidFill>
                  <a:schemeClr val="dk1"/>
                </a:solidFill>
                <a:highlight>
                  <a:srgbClr val="FFFFFF"/>
                </a:highlight>
              </a:rPr>
              <a:t> carbon substrates.</a:t>
            </a:r>
            <a:endParaRPr sz="85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20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cb603981b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cb603981b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Mum….strongest naturally occurring inhibitor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662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ac3dbfda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ac3dbfda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chemeClr val="dk1"/>
                </a:solidFill>
                <a:highlight>
                  <a:srgbClr val="FFFFFF"/>
                </a:highlight>
              </a:rPr>
              <a:t>GLUT4 is one of 13 sugar transporter proteins (GLUT1-GLUT12, and HMIT) encoded in the human genome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367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ac3dbfda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ac3dbfda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6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ac3dbfda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ac3dbfda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</a:rPr>
              <a:t>kidney, blood vessels, lens of the eye, retina, and heart</a:t>
            </a:r>
            <a:endParaRPr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709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ac3dbfda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ac3dbfda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990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ac3dbfda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ac3dbfda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791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ac3dbfda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ac3dbfda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r>
              <a:rPr lang="en" sz="900">
                <a:solidFill>
                  <a:srgbClr val="1A1A1A"/>
                </a:solidFill>
                <a:highlight>
                  <a:srgbClr val="FFFFFF"/>
                </a:highlight>
              </a:rPr>
              <a:t>strong association between fructose consumption and asthma, chronic bronchitis, and arthritis</a:t>
            </a:r>
            <a:endParaRPr sz="90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372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ac3dbfda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ac3dbfda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of the involved amino acids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752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e26fb40d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e26fb40d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009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ac3dbfda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ac3dbfda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797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ac3dbfda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ac3dbfda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630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ac3dbfda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ac3dbfdaf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905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ac3dbfda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ac3dbfda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F1F1F"/>
                </a:solidFill>
                <a:highlight>
                  <a:srgbClr val="FFFFFF"/>
                </a:highlight>
              </a:rPr>
              <a:t>Notice the amino acids represented in the reactions….</a:t>
            </a:r>
            <a:endParaRPr sz="1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347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ac3dbfdaf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ac3dbfdaf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721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ac3dbfda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ac3dbfda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325">
                <a:solidFill>
                  <a:srgbClr val="1F1F1F"/>
                </a:solidFill>
                <a:highlight>
                  <a:srgbClr val="FFFFFF"/>
                </a:highlight>
              </a:rPr>
              <a:t>Dependent on the presence of insulin  </a:t>
            </a:r>
            <a:endParaRPr sz="132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325">
                <a:solidFill>
                  <a:srgbClr val="1F1F1F"/>
                </a:solidFill>
                <a:highlight>
                  <a:srgbClr val="FFFFFF"/>
                </a:highlight>
              </a:rPr>
              <a:t>			may help preserve β-cells of the islets of Langerhans, </a:t>
            </a:r>
            <a:endParaRPr sz="1325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00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ac3dbfdaf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2ac3dbfdaf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 of inhibiting AGE formation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3926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ac3dbfdaf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ac3dbfdaf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B6 derivitive…..</a:t>
            </a:r>
            <a:r>
              <a:rPr lang="en" sz="1500">
                <a:solidFill>
                  <a:srgbClr val="191919"/>
                </a:solidFill>
              </a:rPr>
              <a:t>carboxymethyl) lysine</a:t>
            </a:r>
            <a:r>
              <a:rPr lang="en" sz="6168">
                <a:solidFill>
                  <a:srgbClr val="191919"/>
                </a:solidFill>
              </a:rPr>
              <a:t> </a:t>
            </a:r>
            <a:r>
              <a:rPr lang="en" sz="1900" b="1">
                <a:solidFill>
                  <a:srgbClr val="191919"/>
                </a:solidFill>
              </a:rPr>
              <a:t>Methylglyoxal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021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ac3dbfda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ac3dbfda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400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ac3dbfda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2ac3dbfdaf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0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eb914b6d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eb914b6d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more harsh the environmnet, the more clever the plant, more interesting molecules evolved to combat the cellular Stresses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415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ac3dbfda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ac3dbfda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1A1A1A"/>
                </a:solidFill>
                <a:highlight>
                  <a:schemeClr val="lt1"/>
                </a:highlight>
              </a:rPr>
              <a:t>	Take solace in that you are </a:t>
            </a:r>
            <a:r>
              <a:rPr lang="en" sz="1200">
                <a:solidFill>
                  <a:srgbClr val="1A1A1A"/>
                </a:solidFill>
                <a:highlight>
                  <a:schemeClr val="lt1"/>
                </a:highlight>
              </a:rPr>
              <a:t>preventing hemoglobin glycation.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949202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eb18805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2eb18805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glucose from the protein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6998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ac3dbfda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ac3dbfdaf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 sponge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2957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ac3dbfdaf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2ac3dbfdaf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714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ac3dbfdaf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ac3dbfdaf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928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e26fb40d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2e26fb40d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077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07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cb603981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cb603981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262626"/>
                </a:solidFill>
                <a:highlight>
                  <a:srgbClr val="FFFFFF"/>
                </a:highlight>
              </a:rPr>
              <a:t>Reports have shown that alpha-glucosidase was 1.5-fold overexpressed in noninsulin-dependent diabetes patients contributing to the increase in postprandial glucose levels.</a:t>
            </a:r>
            <a:endParaRPr sz="80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262626"/>
                </a:solidFill>
                <a:highlight>
                  <a:srgbClr val="FFFFFF"/>
                </a:highlight>
              </a:rPr>
              <a:t>Polysaccharides and monosaccharides are absorbed at different rates by the body with monosaccharide units being absorbed more quickly. </a:t>
            </a:r>
            <a:endParaRPr sz="80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29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cb603981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cb603981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75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cb603981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cb603981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1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cb603981b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cb603981b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61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cb603981b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cb603981b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Type II DM patient: Acarbose had a clear effect on glycemic control: glycated haemoglobin, fasting blood glucose, post‐load blood glucose. Adverse effects were mostly of gastro‐intestinal origin and dose dependent.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	Van de Laar, Floris A., et al. "Alpha‐glucosidase inhibitors for type 2 diabetes mellitus." </a:t>
            </a:r>
            <a:r>
              <a:rPr lang="en" sz="1200" i="1">
                <a:solidFill>
                  <a:schemeClr val="dk1"/>
                </a:solidFill>
              </a:rPr>
              <a:t>Cochrane database of systematic reviews</a:t>
            </a:r>
            <a:r>
              <a:rPr lang="en" sz="1200">
                <a:solidFill>
                  <a:schemeClr val="dk1"/>
                </a:solidFill>
              </a:rPr>
              <a:t> 2 (2005).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67585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idney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n.wikipedia.org/wiki/Blood_gluco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Homeostasis" TargetMode="External"/><Relationship Id="rId5" Type="http://schemas.openxmlformats.org/officeDocument/2006/relationships/hyperlink" Target="https://en.wikipedia.org/wiki/Gluconeogenesis" TargetMode="External"/><Relationship Id="rId10" Type="http://schemas.openxmlformats.org/officeDocument/2006/relationships/hyperlink" Target="https://en.wikipedia.org/wiki/Pancreatic_islets" TargetMode="External"/><Relationship Id="rId4" Type="http://schemas.openxmlformats.org/officeDocument/2006/relationships/hyperlink" Target="https://en.wikipedia.org/wiki/Glycogenolysis" TargetMode="External"/><Relationship Id="rId9" Type="http://schemas.openxmlformats.org/officeDocument/2006/relationships/hyperlink" Target="https://en.wikipedia.org/wiki/Small_intestin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Glycogen" TargetMode="External"/><Relationship Id="rId5" Type="http://schemas.openxmlformats.org/officeDocument/2006/relationships/hyperlink" Target="https://en.wikipedia.org/wiki/Von_Gierke_disease" TargetMode="External"/><Relationship Id="rId4" Type="http://schemas.openxmlformats.org/officeDocument/2006/relationships/hyperlink" Target="https://en.wikipedia.org/wiki/Glycogen_storage_disease_type_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lucose-6-phosphat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n.wikipedia.org/wiki/Phosphorylate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Striated_muscle" TargetMode="External"/><Relationship Id="rId5" Type="http://schemas.openxmlformats.org/officeDocument/2006/relationships/hyperlink" Target="https://en.wikipedia.org/wiki/Adipose" TargetMode="External"/><Relationship Id="rId4" Type="http://schemas.openxmlformats.org/officeDocument/2006/relationships/hyperlink" Target="https://en.wikipedia.org/wiki/Glucose_transport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ciencedirect.com/topics/medicine-and-dentistry/denervation" TargetMode="External"/><Relationship Id="rId4" Type="http://schemas.openxmlformats.org/officeDocument/2006/relationships/hyperlink" Target="https://www.sciencedirect.com/topics/medicine-and-dentistry/muscle-atroph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wiki/Diabetic_neuropathy" TargetMode="External"/><Relationship Id="rId4" Type="http://schemas.openxmlformats.org/officeDocument/2006/relationships/hyperlink" Target="https://en.wikipedia.org/wiki/Aldose_reductase_inhibito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hemspider.com/Chemical-Structure.5764.html" TargetMode="External"/><Relationship Id="rId5" Type="http://schemas.openxmlformats.org/officeDocument/2006/relationships/hyperlink" Target="http://www.chemspider.com/Chemical-Structure.96749.html" TargetMode="External"/><Relationship Id="rId4" Type="http://schemas.openxmlformats.org/officeDocument/2006/relationships/hyperlink" Target="http://www.chemspider.com/Chemical-Structure.84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hemspider.com/Chemical-Structure.2157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iencedirect.com/topics/medicine-and-dentistry/sirtuin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iencedirect.com/topics/medicine-and-dentistry/glycoprotei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ltos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n.wikipedia.org/wiki/Dextr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Glycogen" TargetMode="External"/><Relationship Id="rId5" Type="http://schemas.openxmlformats.org/officeDocument/2006/relationships/hyperlink" Target="https://en.wikipedia.org/wiki/Starch" TargetMode="External"/><Relationship Id="rId4" Type="http://schemas.openxmlformats.org/officeDocument/2006/relationships/hyperlink" Target="https://en.wikipedia.org/wiki/Polysacchari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Glycogen_storage_disease_type_I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3157500" y="351000"/>
            <a:ext cx="282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</a:rPr>
              <a:t>Natural Inhibitors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495200" y="707125"/>
            <a:ext cx="85206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b="1" dirty="0">
                <a:solidFill>
                  <a:schemeClr val="lt1"/>
                </a:solidFill>
              </a:rPr>
              <a:t>α-amylase inhibitors</a:t>
            </a:r>
            <a:endParaRPr sz="1650" b="1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Ursolic acid, Ellagic acid, Catechin, and Kaempferol</a:t>
            </a:r>
            <a:endParaRPr sz="165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dirty="0">
              <a:solidFill>
                <a:schemeClr val="lt1"/>
              </a:solidFill>
            </a:endParaRPr>
          </a:p>
          <a:p>
            <a:pPr marL="457200" lvl="0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b="1" dirty="0">
                <a:solidFill>
                  <a:schemeClr val="lt1"/>
                </a:solidFill>
              </a:rPr>
              <a:t>α-glucosidase inhibitors</a:t>
            </a:r>
            <a:endParaRPr sz="1650" b="1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Narenginin, Quercetin, Resveratrol, Curcumin, Caffeic acid, Cyanidin, Daidzein, Gallic acid, Eridyctiol, Ferulic acid, Pinoresinol, Procyanidin, Morusin, and Syringic acid</a:t>
            </a:r>
            <a:endParaRPr sz="165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chemeClr val="lt1"/>
              </a:solidFill>
            </a:endParaRPr>
          </a:p>
          <a:p>
            <a:pPr marL="457200" lvl="0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b="1" dirty="0">
                <a:solidFill>
                  <a:schemeClr val="lt1"/>
                </a:solidFill>
              </a:rPr>
              <a:t>Duel α-amylase and α-glucosidase inhibitors</a:t>
            </a:r>
            <a:endParaRPr sz="1650" b="1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chemeClr val="lt1"/>
              </a:solidFill>
            </a:endParaRPr>
          </a:p>
          <a:p>
            <a:pPr marL="457200" lvl="0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Andrographolide		Chlorogenic acid</a:t>
            </a:r>
            <a:endParaRPr sz="1650" dirty="0">
              <a:solidFill>
                <a:schemeClr val="lt1"/>
              </a:solidFill>
            </a:endParaRPr>
          </a:p>
          <a:p>
            <a:pPr marL="457200" lvl="0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Dieckol from </a:t>
            </a:r>
            <a:r>
              <a:rPr lang="en" sz="1650" i="1" dirty="0">
                <a:solidFill>
                  <a:schemeClr val="lt1"/>
                </a:solidFill>
              </a:rPr>
              <a:t>Ecklonia cava	</a:t>
            </a:r>
            <a:r>
              <a:rPr lang="en" sz="1650" dirty="0">
                <a:solidFill>
                  <a:schemeClr val="lt1"/>
                </a:solidFill>
              </a:rPr>
              <a:t>Epicatechin</a:t>
            </a:r>
            <a:endParaRPr sz="1650" dirty="0">
              <a:solidFill>
                <a:schemeClr val="lt1"/>
              </a:solidFill>
            </a:endParaRPr>
          </a:p>
          <a:p>
            <a:pPr marL="457200" lvl="0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Hesperetin			</a:t>
            </a:r>
            <a:r>
              <a:rPr lang="en" sz="1650" dirty="0" smtClean="0">
                <a:solidFill>
                  <a:schemeClr val="lt1"/>
                </a:solidFill>
              </a:rPr>
              <a:t>Fucoidan</a:t>
            </a:r>
            <a:r>
              <a:rPr lang="en" sz="1650" dirty="0">
                <a:solidFill>
                  <a:schemeClr val="lt1"/>
                </a:solidFill>
              </a:rPr>
              <a:t>			</a:t>
            </a:r>
            <a:endParaRPr sz="1650" dirty="0">
              <a:solidFill>
                <a:schemeClr val="lt1"/>
              </a:solidFill>
            </a:endParaRPr>
          </a:p>
          <a:p>
            <a:pPr marL="457200" lvl="0" indent="-33337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Luteolin</a:t>
            </a:r>
            <a:endParaRPr sz="165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1301700" y="499325"/>
            <a:ext cx="114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None/>
            </a:pPr>
            <a:r>
              <a:rPr lang="en" sz="2383" b="1">
                <a:solidFill>
                  <a:schemeClr val="lt1"/>
                </a:solidFill>
              </a:rPr>
              <a:t>Inhibition of Glucose-6-Phosphate Translocase</a:t>
            </a:r>
            <a:endParaRPr sz="2383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371225" y="1213075"/>
            <a:ext cx="8520600" cy="3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Creating new glucose…want to inhibit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Breaking down glycogen…. </a:t>
            </a:r>
            <a:r>
              <a:rPr lang="en" sz="1700" b="1">
                <a:solidFill>
                  <a:schemeClr val="lt1"/>
                </a:solidFill>
              </a:rPr>
              <a:t>g</a:t>
            </a:r>
            <a:r>
              <a:rPr lang="en" sz="1700" b="1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lycogenolysis</a:t>
            </a:r>
            <a:endParaRPr sz="17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or making brand new glucose…..</a:t>
            </a:r>
            <a:r>
              <a:rPr lang="en" sz="1700" b="1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gluconeogenesis</a:t>
            </a:r>
            <a:endParaRPr sz="17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Enzyme highly involved in the regulation of</a:t>
            </a:r>
            <a:r>
              <a:rPr lang="en" sz="17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17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blood glucose</a:t>
            </a:r>
            <a:r>
              <a:rPr lang="en" sz="1700">
                <a:solidFill>
                  <a:schemeClr val="lt1"/>
                </a:solidFill>
              </a:rPr>
              <a:t> levels</a:t>
            </a:r>
            <a:endParaRPr sz="17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50">
              <a:solidFill>
                <a:schemeClr val="lt1"/>
              </a:solidFill>
            </a:endParaRPr>
          </a:p>
          <a:p>
            <a:pPr marL="457200" lvl="0" indent="-339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Char char="❖"/>
            </a:pPr>
            <a:r>
              <a:rPr lang="en" sz="1750">
                <a:solidFill>
                  <a:schemeClr val="lt1"/>
                </a:solidFill>
              </a:rPr>
              <a:t>Most abundant in liver, less so in</a:t>
            </a:r>
            <a:r>
              <a:rPr lang="en" sz="175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kidney cells</a:t>
            </a:r>
            <a:r>
              <a:rPr lang="en" sz="1750">
                <a:solidFill>
                  <a:schemeClr val="lt1"/>
                </a:solidFill>
              </a:rPr>
              <a:t>,</a:t>
            </a:r>
            <a:r>
              <a:rPr lang="en" sz="1750">
                <a:solidFill>
                  <a:schemeClr val="lt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small intestine</a:t>
            </a:r>
            <a:r>
              <a:rPr lang="en" sz="1750">
                <a:solidFill>
                  <a:schemeClr val="lt1"/>
                </a:solidFill>
              </a:rPr>
              <a:t>,</a:t>
            </a:r>
            <a:r>
              <a:rPr lang="en" sz="1750">
                <a:solidFill>
                  <a:schemeClr val="lt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and pancreatic islets</a:t>
            </a:r>
            <a:endParaRPr sz="175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75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500"/>
              </a:spcBef>
              <a:spcAft>
                <a:spcPts val="12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>
            <a:spLocks noGrp="1"/>
          </p:cNvSpPr>
          <p:nvPr>
            <p:ph type="body" idx="1"/>
          </p:nvPr>
        </p:nvSpPr>
        <p:spPr>
          <a:xfrm>
            <a:off x="415125" y="628550"/>
            <a:ext cx="8520600" cy="4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51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0"/>
              <a:buChar char="❖"/>
            </a:pPr>
            <a:r>
              <a:rPr lang="en" sz="2150" b="1">
                <a:solidFill>
                  <a:schemeClr val="lt1"/>
                </a:solidFill>
              </a:rPr>
              <a:t>Natural inhibitors</a:t>
            </a:r>
            <a:endParaRPr sz="2150" b="1">
              <a:solidFill>
                <a:schemeClr val="lt1"/>
              </a:solidFill>
            </a:endParaRPr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Char char="➢"/>
            </a:pPr>
            <a:r>
              <a:rPr lang="en" sz="1850">
                <a:solidFill>
                  <a:schemeClr val="lt1"/>
                </a:solidFill>
              </a:rPr>
              <a:t>Mumbaistatin (Streptomyces)</a:t>
            </a:r>
            <a:endParaRPr sz="185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en" sz="1850">
                <a:solidFill>
                  <a:schemeClr val="lt1"/>
                </a:solidFill>
              </a:rPr>
              <a:t>Kodaistatin (</a:t>
            </a:r>
            <a:r>
              <a:rPr lang="en" sz="1850" i="1">
                <a:solidFill>
                  <a:schemeClr val="lt1"/>
                </a:solidFill>
              </a:rPr>
              <a:t>Asperigillus terreus</a:t>
            </a:r>
            <a:r>
              <a:rPr lang="en" sz="1850">
                <a:solidFill>
                  <a:schemeClr val="lt1"/>
                </a:solidFill>
              </a:rPr>
              <a:t>)</a:t>
            </a:r>
            <a:r>
              <a:rPr lang="en" sz="1500" baseline="30000">
                <a:solidFill>
                  <a:schemeClr val="lt1"/>
                </a:solidFill>
              </a:rPr>
              <a:t> </a:t>
            </a:r>
            <a:endParaRPr sz="1500" baseline="30000">
              <a:solidFill>
                <a:schemeClr val="lt1"/>
              </a:solidFill>
            </a:endParaRPr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Char char="➢"/>
            </a:pPr>
            <a:r>
              <a:rPr lang="en" sz="1850" b="1">
                <a:solidFill>
                  <a:schemeClr val="lt1"/>
                </a:solidFill>
              </a:rPr>
              <a:t>Chlorogenic acid</a:t>
            </a:r>
            <a:endParaRPr sz="185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Overdo the inhibition</a:t>
            </a:r>
            <a:endParaRPr>
              <a:solidFill>
                <a:schemeClr val="lt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➢"/>
            </a:pPr>
            <a:r>
              <a:rPr lang="en" sz="1500">
                <a:solidFill>
                  <a:schemeClr val="lt1"/>
                </a:solidFill>
              </a:rPr>
              <a:t>Loss of functional G6PT1 enzyme</a:t>
            </a:r>
            <a:endParaRPr sz="1500">
              <a:solidFill>
                <a:schemeClr val="lt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➢"/>
            </a:pPr>
            <a:r>
              <a:rPr lang="en" sz="15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Glycogen storage disease type Ib</a:t>
            </a:r>
            <a:r>
              <a:rPr lang="en" sz="1500">
                <a:solidFill>
                  <a:schemeClr val="lt1"/>
                </a:solidFill>
              </a:rPr>
              <a:t>: </a:t>
            </a:r>
            <a:r>
              <a:rPr lang="en" sz="15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von Gierke disease</a:t>
            </a:r>
            <a:endParaRPr sz="150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Accumulate </a:t>
            </a:r>
            <a:r>
              <a:rPr lang="en" sz="15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glycogen</a:t>
            </a:r>
            <a:r>
              <a:rPr lang="en" sz="1500">
                <a:solidFill>
                  <a:schemeClr val="lt1"/>
                </a:solidFill>
              </a:rPr>
              <a:t> in the liver and kidney causing organ enlargement</a:t>
            </a:r>
            <a:endParaRPr sz="15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>
            <a:spLocks noGrp="1"/>
          </p:cNvSpPr>
          <p:nvPr>
            <p:ph type="title"/>
          </p:nvPr>
        </p:nvSpPr>
        <p:spPr>
          <a:xfrm>
            <a:off x="2052600" y="379200"/>
            <a:ext cx="503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12"/>
              <a:buFont typeface="Arial"/>
              <a:buNone/>
            </a:pPr>
            <a:r>
              <a:rPr lang="en" sz="2422" b="1">
                <a:solidFill>
                  <a:schemeClr val="lt1"/>
                </a:solidFill>
              </a:rPr>
              <a:t>Glucose transporter type 4 (GLUT4)</a:t>
            </a:r>
            <a:endParaRPr sz="2422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1"/>
          </p:nvPr>
        </p:nvSpPr>
        <p:spPr>
          <a:xfrm>
            <a:off x="311700" y="1136975"/>
            <a:ext cx="8520600" cy="41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Insulin - regulated</a:t>
            </a:r>
            <a:r>
              <a:rPr lang="en" sz="16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glucose transporter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Primarily in</a:t>
            </a:r>
            <a:r>
              <a:rPr lang="en" sz="16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adipose</a:t>
            </a:r>
            <a:r>
              <a:rPr lang="en" sz="1600">
                <a:solidFill>
                  <a:schemeClr val="lt1"/>
                </a:solidFill>
              </a:rPr>
              <a:t> and</a:t>
            </a:r>
            <a:r>
              <a:rPr lang="en" sz="16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striated muscle</a:t>
            </a:r>
            <a:r>
              <a:rPr lang="en" sz="1600">
                <a:solidFill>
                  <a:schemeClr val="lt1"/>
                </a:solidFill>
              </a:rPr>
              <a:t> (skeletal and cardiac)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Major mediator of glucose removal from the circulation 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Intracellular in the unstimulated state, redistributed to the cell surface in response to insulin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Permits the facilitated diffusion of glucose down its concentration gradient into cells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Once within cells, glucose is </a:t>
            </a:r>
            <a:r>
              <a:rPr lang="en" sz="16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phosphorylated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16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Forms</a:t>
            </a:r>
            <a:r>
              <a:rPr lang="en" sz="160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glucose-6-phosphate</a:t>
            </a:r>
            <a:r>
              <a:rPr lang="en" sz="1600">
                <a:solidFill>
                  <a:schemeClr val="lt1"/>
                </a:solidFill>
              </a:rPr>
              <a:t> which cannot diffuse back out of cells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500"/>
              </a:spcBef>
              <a:spcAft>
                <a:spcPts val="1200"/>
              </a:spcAft>
              <a:buNone/>
            </a:pPr>
            <a:endParaRPr sz="250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2127900" y="389450"/>
            <a:ext cx="48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180" b="1">
                <a:solidFill>
                  <a:schemeClr val="lt1"/>
                </a:solidFill>
              </a:rPr>
              <a:t>Glucose transporter type 4 (GLUT4)</a:t>
            </a:r>
            <a:endParaRPr sz="2820">
              <a:solidFill>
                <a:schemeClr val="lt1"/>
              </a:solidFill>
            </a:endParaRPr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1"/>
          </p:nvPr>
        </p:nvSpPr>
        <p:spPr>
          <a:xfrm>
            <a:off x="623400" y="909575"/>
            <a:ext cx="8520600" cy="3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Down-regulation of GLUT4 expression 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Obesity,</a:t>
            </a:r>
            <a:r>
              <a:rPr lang="en" sz="1650" dirty="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muscle atrophy</a:t>
            </a:r>
            <a:r>
              <a:rPr lang="en" sz="1650" dirty="0">
                <a:solidFill>
                  <a:schemeClr val="lt1"/>
                </a:solidFill>
              </a:rPr>
              <a:t> and</a:t>
            </a:r>
            <a:r>
              <a:rPr lang="en" sz="1650" dirty="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denervation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Plasma AGEs</a:t>
            </a:r>
            <a:endParaRPr sz="1650" dirty="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chemeClr val="lt1"/>
              </a:solidFill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Up-regulation 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Exercise or thyroid hormone  (in skeletal muscle)</a:t>
            </a:r>
            <a:endParaRPr sz="1650" dirty="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chemeClr val="lt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Andrographolide		Gallic acid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Resveratrol			Vanillin acid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" sz="1650" dirty="0">
                <a:solidFill>
                  <a:schemeClr val="lt1"/>
                </a:solidFill>
              </a:rPr>
              <a:t>Aloe </a:t>
            </a:r>
            <a:r>
              <a:rPr lang="en" sz="1650" dirty="0" smtClean="0">
                <a:solidFill>
                  <a:schemeClr val="lt1"/>
                </a:solidFill>
              </a:rPr>
              <a:t>vera	</a:t>
            </a:r>
            <a:r>
              <a:rPr lang="en" sz="1650" dirty="0">
                <a:solidFill>
                  <a:schemeClr val="lt1"/>
                </a:solidFill>
              </a:rPr>
              <a:t>		</a:t>
            </a:r>
            <a:r>
              <a:rPr lang="en" sz="1600" dirty="0">
                <a:solidFill>
                  <a:schemeClr val="lt1"/>
                </a:solidFill>
              </a:rPr>
              <a:t>Diadzein</a:t>
            </a:r>
            <a:endParaRPr sz="1650" dirty="0">
              <a:solidFill>
                <a:schemeClr val="lt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Astralagus polysaccharides	Gallotannins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Berberine			Baicalin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EGCG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1A1A1A"/>
                </a:solidFill>
                <a:highlight>
                  <a:srgbClr val="FFFFFF"/>
                </a:highlight>
              </a:rPr>
              <a:t>]</a:t>
            </a:r>
            <a:endParaRPr sz="10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3151075" y="249050"/>
            <a:ext cx="2652900" cy="7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100" b="1">
                <a:solidFill>
                  <a:schemeClr val="lt1"/>
                </a:solidFill>
              </a:rPr>
              <a:t>Aldose reductase </a:t>
            </a:r>
            <a:endParaRPr sz="2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193" name="Google Shape;193;p39"/>
          <p:cNvSpPr txBox="1">
            <a:spLocks noGrp="1"/>
          </p:cNvSpPr>
          <p:nvPr>
            <p:ph type="body" idx="1"/>
          </p:nvPr>
        </p:nvSpPr>
        <p:spPr>
          <a:xfrm>
            <a:off x="311700" y="682200"/>
            <a:ext cx="8520600" cy="3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Part of the NADPH-dependent aldehyde-keto reductase superfamily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Acts as a rate-limiting enzyme of the polyol pathway 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Widespread in organs and tissues that are related to diabetic complications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Converts glucose to sorbitol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Sorbitol cannot easily pass through the cell membrane</a:t>
            </a:r>
            <a:endParaRPr sz="16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Resulting in swelling, degeneration, and necrosis of the cells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Sorbitol converts to Fructose via sorbitol dehydrogenase (using more NAD)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Fructose 7 to 10x more glycating than glucose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9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4" name="Google Shape;19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550" y="3337775"/>
            <a:ext cx="3865751" cy="17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lt1"/>
                </a:solidFill>
              </a:rPr>
              <a:t>Aldose reductase Inhibitors</a:t>
            </a:r>
            <a:endParaRPr sz="3900" b="1">
              <a:solidFill>
                <a:schemeClr val="lt1"/>
              </a:solidFill>
            </a:endParaRPr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565600" y="1017725"/>
            <a:ext cx="85206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endParaRPr sz="105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marL="457200" lvl="0" indent="-31789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2250" b="1">
                <a:solidFill>
                  <a:schemeClr val="lt1"/>
                </a:solidFill>
              </a:rPr>
              <a:t>Epalrestat</a:t>
            </a:r>
            <a:r>
              <a:rPr lang="en" sz="2250">
                <a:solidFill>
                  <a:schemeClr val="lt1"/>
                </a:solidFill>
              </a:rPr>
              <a:t> 	150 mg/ day  or 50 mg Tid</a:t>
            </a:r>
            <a:endParaRPr sz="225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lt1"/>
              </a:solidFill>
            </a:endParaRPr>
          </a:p>
          <a:p>
            <a:pPr marL="914400" lvl="1" indent="-31789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250">
                <a:solidFill>
                  <a:schemeClr val="lt1"/>
                </a:solidFill>
              </a:rPr>
              <a:t>Carboxylic acid derivative</a:t>
            </a:r>
            <a:r>
              <a:rPr lang="en" sz="2250" baseline="30000">
                <a:solidFill>
                  <a:schemeClr val="lt1"/>
                </a:solidFill>
              </a:rPr>
              <a:t> </a:t>
            </a:r>
            <a:endParaRPr sz="2250" baseline="300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 baseline="30000">
              <a:solidFill>
                <a:schemeClr val="lt1"/>
              </a:solidFill>
            </a:endParaRPr>
          </a:p>
          <a:p>
            <a:pPr marL="914400" lvl="1" indent="-31789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250">
                <a:solidFill>
                  <a:schemeClr val="lt1"/>
                </a:solidFill>
              </a:rPr>
              <a:t>Noncompetitive and reversible</a:t>
            </a:r>
            <a:r>
              <a:rPr lang="en" sz="225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en" sz="2250">
                <a:solidFill>
                  <a:schemeClr val="lt1"/>
                </a:solidFill>
              </a:rPr>
              <a:t>inhibitor</a:t>
            </a:r>
            <a:endParaRPr sz="225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lt1"/>
              </a:solidFill>
            </a:endParaRPr>
          </a:p>
          <a:p>
            <a:pPr marL="914400" lvl="1" indent="-31789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250">
                <a:solidFill>
                  <a:schemeClr val="lt1"/>
                </a:solidFill>
              </a:rPr>
              <a:t>Lowers intracellular sorbitol, fructose</a:t>
            </a:r>
            <a:endParaRPr sz="225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lt1"/>
              </a:solidFill>
            </a:endParaRPr>
          </a:p>
          <a:p>
            <a:pPr marL="914400" lvl="1" indent="-31789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250">
                <a:solidFill>
                  <a:schemeClr val="lt1"/>
                </a:solidFill>
              </a:rPr>
              <a:t>Used for the treatment of</a:t>
            </a:r>
            <a:r>
              <a:rPr lang="en" sz="225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diabetic neuropathy</a:t>
            </a:r>
            <a:r>
              <a:rPr lang="en" sz="2250">
                <a:solidFill>
                  <a:schemeClr val="lt1"/>
                </a:solidFill>
              </a:rPr>
              <a:t> </a:t>
            </a:r>
            <a:endParaRPr sz="225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lt1"/>
              </a:solidFill>
            </a:endParaRPr>
          </a:p>
          <a:p>
            <a:pPr marL="914400" lvl="1" indent="-31789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2250">
                <a:solidFill>
                  <a:schemeClr val="lt1"/>
                </a:solidFill>
              </a:rPr>
              <a:t>Crosses the BBB</a:t>
            </a:r>
            <a:endParaRPr sz="225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lt1"/>
              </a:solidFill>
            </a:endParaRPr>
          </a:p>
          <a:p>
            <a:pPr marL="457200" lvl="0" indent="-31789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2250">
                <a:solidFill>
                  <a:schemeClr val="lt1"/>
                </a:solidFill>
              </a:rPr>
              <a:t>Lowers imidazolone and carboxymethyl lysine (AGEs)</a:t>
            </a:r>
            <a:endParaRPr sz="225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lt1"/>
              </a:solidFill>
            </a:endParaRPr>
          </a:p>
          <a:p>
            <a:pPr marL="457200" lvl="0" indent="-31789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2250">
                <a:solidFill>
                  <a:schemeClr val="lt1"/>
                </a:solidFill>
              </a:rPr>
              <a:t>Adverse effects: nausea and vomiting, increases in certain liver enzymes</a:t>
            </a:r>
            <a:endParaRPr sz="225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2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lt1"/>
                </a:solidFill>
              </a:rPr>
              <a:t>Natural Aldose reductase Inhibitors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1"/>
          </p:nvPr>
        </p:nvSpPr>
        <p:spPr>
          <a:xfrm>
            <a:off x="418550" y="1224850"/>
            <a:ext cx="8520600" cy="3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endParaRPr sz="1050" b="1" dirty="0">
              <a:solidFill>
                <a:schemeClr val="lt1"/>
              </a:solidFill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>
                <a:solidFill>
                  <a:schemeClr val="lt1"/>
                </a:solidFill>
              </a:rPr>
              <a:t>Ellagic acid	</a:t>
            </a:r>
            <a:r>
              <a:rPr lang="en" sz="6700" dirty="0" smtClean="0">
                <a:solidFill>
                  <a:schemeClr val="lt1"/>
                </a:solidFill>
              </a:rPr>
              <a:t>	Baicalin</a:t>
            </a:r>
            <a:endParaRPr sz="6700" dirty="0">
              <a:solidFill>
                <a:schemeClr val="lt1"/>
              </a:solidFill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>
                <a:solidFill>
                  <a:schemeClr val="lt1"/>
                </a:solidFill>
              </a:rPr>
              <a:t>Quercetin		Puerarin</a:t>
            </a:r>
            <a:endParaRPr sz="6700" dirty="0">
              <a:solidFill>
                <a:schemeClr val="lt1"/>
              </a:solidFill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>
                <a:solidFill>
                  <a:schemeClr val="lt1"/>
                </a:solidFill>
              </a:rPr>
              <a:t>Apigenin		Sillymarin</a:t>
            </a:r>
            <a:endParaRPr sz="6700" dirty="0">
              <a:solidFill>
                <a:schemeClr val="lt1"/>
              </a:solidFill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>
                <a:solidFill>
                  <a:schemeClr val="lt1"/>
                </a:solidFill>
              </a:rPr>
              <a:t>Genistein		Capsaicin</a:t>
            </a:r>
            <a:endParaRPr sz="6700" dirty="0">
              <a:solidFill>
                <a:schemeClr val="lt1"/>
              </a:solidFill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>
                <a:solidFill>
                  <a:schemeClr val="lt1"/>
                </a:solidFill>
              </a:rPr>
              <a:t>Fisetin			</a:t>
            </a:r>
            <a:r>
              <a:rPr lang="en" sz="6700" dirty="0" smtClean="0">
                <a:solidFill>
                  <a:schemeClr val="lt1"/>
                </a:solidFill>
              </a:rPr>
              <a:t>Luteolin</a:t>
            </a:r>
            <a:endParaRPr sz="6700" dirty="0">
              <a:solidFill>
                <a:schemeClr val="lt1"/>
              </a:solidFill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>
                <a:solidFill>
                  <a:schemeClr val="lt1"/>
                </a:solidFill>
              </a:rPr>
              <a:t>Curcumin		</a:t>
            </a:r>
            <a:r>
              <a:rPr lang="en" sz="6700" dirty="0" smtClean="0">
                <a:solidFill>
                  <a:schemeClr val="lt1"/>
                </a:solidFill>
              </a:rPr>
              <a:t>Naringenin</a:t>
            </a:r>
            <a:endParaRPr sz="6700" dirty="0">
              <a:solidFill>
                <a:schemeClr val="lt1"/>
              </a:solidFill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dirty="0">
                <a:solidFill>
                  <a:schemeClr val="lt1"/>
                </a:solidFill>
              </a:rPr>
              <a:t>Chlorogenic acid</a:t>
            </a:r>
            <a:endParaRPr sz="67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700" dirty="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7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endParaRPr sz="1050" dirty="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596"/>
              <a:buFont typeface="Arial"/>
              <a:buNone/>
            </a:pPr>
            <a:r>
              <a:rPr lang="en" sz="2311" b="1">
                <a:solidFill>
                  <a:schemeClr val="lt1"/>
                </a:solidFill>
              </a:rPr>
              <a:t>Advanced Glycation End product prevention</a:t>
            </a:r>
            <a:endParaRPr sz="2311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AGEs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Sugars + Oxidative stress = AGEs ( ALEs/ DNA- AGEs)</a:t>
            </a: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Sugars: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Aldohexoses (glucose and galactose)</a:t>
            </a:r>
            <a:endParaRPr sz="16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Ketohexose (fructose)</a:t>
            </a:r>
            <a:endParaRPr sz="160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Its plasma concentration is only 1% of that of glucose</a:t>
            </a:r>
            <a:endParaRPr sz="160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Fructose is seven to 10 times more reactive than glucose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Aldopentoses (ribose)</a:t>
            </a:r>
            <a:endParaRPr sz="160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Ribose is considered the most reactive sugar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lt1"/>
                </a:solidFill>
              </a:rPr>
              <a:t>AGE subtypes: three main intermediates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218" name="Google Shape;21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endParaRPr sz="105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rgbClr val="191919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768" b="1">
                <a:solidFill>
                  <a:schemeClr val="lt1"/>
                </a:solidFill>
              </a:rPr>
              <a:t>Glyoxal</a:t>
            </a:r>
            <a:endParaRPr sz="7768" b="1">
              <a:solidFill>
                <a:schemeClr val="lt1"/>
              </a:solidFill>
            </a:endParaRPr>
          </a:p>
          <a:p>
            <a:pPr marL="914400" lvl="0" indent="-3328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6568">
                <a:solidFill>
                  <a:schemeClr val="lt1"/>
                </a:solidFill>
              </a:rPr>
              <a:t>Leads to production of:</a:t>
            </a:r>
            <a:endParaRPr sz="6568">
              <a:solidFill>
                <a:schemeClr val="lt1"/>
              </a:solidFill>
            </a:endParaRPr>
          </a:p>
          <a:p>
            <a:pPr marL="1828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68">
              <a:solidFill>
                <a:schemeClr val="lt1"/>
              </a:solidFill>
            </a:endParaRPr>
          </a:p>
          <a:p>
            <a:pPr marL="1828800" lvl="1" indent="-3328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568">
                <a:solidFill>
                  <a:schemeClr val="lt1"/>
                </a:solidFill>
              </a:rPr>
              <a:t>Nɛ-(carboxymethyl) lysine (CML)</a:t>
            </a:r>
            <a:endParaRPr sz="6568">
              <a:solidFill>
                <a:schemeClr val="lt1"/>
              </a:solidFill>
            </a:endParaRPr>
          </a:p>
          <a:p>
            <a:pPr marL="1371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68">
                <a:solidFill>
                  <a:schemeClr val="lt1"/>
                </a:solidFill>
              </a:rPr>
              <a:t>M</a:t>
            </a:r>
            <a:r>
              <a:rPr lang="en" sz="6418">
                <a:solidFill>
                  <a:schemeClr val="lt1"/>
                </a:solidFill>
              </a:rPr>
              <a:t>onolysine non-fluorescent and non-cross-linked AGE</a:t>
            </a:r>
            <a:endParaRPr sz="6418">
              <a:solidFill>
                <a:schemeClr val="lt1"/>
              </a:solidFill>
            </a:endParaRPr>
          </a:p>
          <a:p>
            <a:pPr marL="2743200" lvl="3" indent="-3304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6418">
                <a:solidFill>
                  <a:schemeClr val="lt1"/>
                </a:solidFill>
              </a:rPr>
              <a:t>Mainly formed through a reaction between lysine and dicarbonyls</a:t>
            </a:r>
            <a:endParaRPr sz="6418">
              <a:solidFill>
                <a:schemeClr val="lt1"/>
              </a:solidFill>
            </a:endParaRPr>
          </a:p>
          <a:p>
            <a:pPr marL="2743200" lvl="3" indent="-3304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6418">
                <a:solidFill>
                  <a:schemeClr val="lt1"/>
                </a:solidFill>
              </a:rPr>
              <a:t>Also formed under food processing conditions, like milk production and baking</a:t>
            </a:r>
            <a:endParaRPr sz="6418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18">
              <a:solidFill>
                <a:schemeClr val="lt1"/>
              </a:solidFill>
            </a:endParaRPr>
          </a:p>
          <a:p>
            <a:pPr marL="1828800" lvl="1" indent="-3328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568">
                <a:solidFill>
                  <a:schemeClr val="lt1"/>
                </a:solidFill>
              </a:rPr>
              <a:t>Glyoxal-derived lysyl dimer (GOLD)</a:t>
            </a:r>
            <a:endParaRPr sz="6568">
              <a:solidFill>
                <a:schemeClr val="lt1"/>
              </a:solidFill>
            </a:endParaRPr>
          </a:p>
          <a:p>
            <a:pPr marL="1828800" lvl="1" indent="-3328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568">
                <a:solidFill>
                  <a:schemeClr val="lt1"/>
                </a:solidFill>
              </a:rPr>
              <a:t>Nω-(carboxymethyl) arginine (CMA)  </a:t>
            </a:r>
            <a:endParaRPr sz="6568">
              <a:solidFill>
                <a:schemeClr val="lt1"/>
              </a:solidFill>
            </a:endParaRPr>
          </a:p>
          <a:p>
            <a:pPr marL="1828800" lvl="1" indent="-3328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568">
                <a:solidFill>
                  <a:schemeClr val="lt1"/>
                </a:solidFill>
              </a:rPr>
              <a:t>S-carboxymethylcysteine</a:t>
            </a:r>
            <a:endParaRPr sz="6568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6568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/>
        </p:nvSpPr>
        <p:spPr>
          <a:xfrm>
            <a:off x="1530000" y="4056000"/>
            <a:ext cx="60840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Winning the Glycation Battle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>
            <a:spLocks noGrp="1"/>
          </p:cNvSpPr>
          <p:nvPr>
            <p:ph type="body" idx="1"/>
          </p:nvPr>
        </p:nvSpPr>
        <p:spPr>
          <a:xfrm>
            <a:off x="311700" y="552250"/>
            <a:ext cx="8520600" cy="40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lt1"/>
                </a:solidFill>
              </a:rPr>
              <a:t>Methylglyoxal </a:t>
            </a:r>
            <a:endParaRPr sz="1900" b="1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en" sz="1600">
                <a:solidFill>
                  <a:schemeClr val="lt1"/>
                </a:solidFill>
              </a:rPr>
              <a:t>O</a:t>
            </a:r>
            <a:r>
              <a:rPr lang="en" sz="1450">
                <a:solidFill>
                  <a:schemeClr val="lt1"/>
                </a:solidFill>
              </a:rPr>
              <a:t>ne of the most reactive glycation agents (10,000 – 50,000 times more reactive than glucose)</a:t>
            </a:r>
            <a:endParaRPr sz="1450">
              <a:solidFill>
                <a:schemeClr val="lt1"/>
              </a:solidFill>
            </a:endParaRPr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➢"/>
            </a:pPr>
            <a:r>
              <a:rPr lang="en" sz="1450">
                <a:solidFill>
                  <a:schemeClr val="lt1"/>
                </a:solidFill>
              </a:rPr>
              <a:t>Major potent intracellular dicarbonyl intermediate</a:t>
            </a:r>
            <a:endParaRPr sz="1450">
              <a:solidFill>
                <a:schemeClr val="lt1"/>
              </a:solidFill>
            </a:endParaRPr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➢"/>
            </a:pPr>
            <a:r>
              <a:rPr lang="en" sz="1450">
                <a:solidFill>
                  <a:schemeClr val="lt1"/>
                </a:solidFill>
              </a:rPr>
              <a:t>MGO and its derivatives are formed in non-oxidative processes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Leads to the formation of: 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Nɛ-(carboxyethyl) lysine (CEL)</a:t>
            </a:r>
            <a:endParaRPr sz="160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en" sz="1450">
                <a:solidFill>
                  <a:schemeClr val="lt1"/>
                </a:solidFill>
              </a:rPr>
              <a:t>M</a:t>
            </a:r>
            <a:r>
              <a:rPr lang="en" sz="1600">
                <a:solidFill>
                  <a:schemeClr val="lt1"/>
                </a:solidFill>
              </a:rPr>
              <a:t>ethylglyoxal-derived lysyl dimer (MOLD)</a:t>
            </a:r>
            <a:endParaRPr sz="1600">
              <a:solidFill>
                <a:schemeClr val="lt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 sz="1600">
                <a:solidFill>
                  <a:schemeClr val="lt1"/>
                </a:solidFill>
              </a:rPr>
              <a:t> </a:t>
            </a:r>
            <a:r>
              <a:rPr lang="en" sz="1450">
                <a:solidFill>
                  <a:schemeClr val="lt1"/>
                </a:solidFill>
              </a:rPr>
              <a:t>MOLD is the major chemically characterized cross-link formed in lens protein</a:t>
            </a:r>
            <a:endParaRPr sz="145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en" sz="1450">
                <a:solidFill>
                  <a:schemeClr val="lt1"/>
                </a:solidFill>
              </a:rPr>
              <a:t>A</a:t>
            </a:r>
            <a:r>
              <a:rPr lang="en" sz="1600">
                <a:solidFill>
                  <a:schemeClr val="lt1"/>
                </a:solidFill>
              </a:rPr>
              <a:t>rgpyrimidine</a:t>
            </a:r>
            <a:endParaRPr sz="160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Methylglyoxal-derived hydroimidazolone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 txBox="1">
            <a:spLocks noGrp="1"/>
          </p:cNvSpPr>
          <p:nvPr>
            <p:ph type="body" idx="1"/>
          </p:nvPr>
        </p:nvSpPr>
        <p:spPr>
          <a:xfrm>
            <a:off x="311700" y="703850"/>
            <a:ext cx="8520600" cy="3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lt1"/>
                </a:solidFill>
              </a:rPr>
              <a:t>3-deoxyglucosone </a:t>
            </a:r>
            <a:endParaRPr sz="2200" b="1">
              <a:solidFill>
                <a:schemeClr val="lt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➢"/>
            </a:pPr>
            <a:r>
              <a:rPr lang="en" sz="1500">
                <a:solidFill>
                  <a:schemeClr val="lt1"/>
                </a:solidFill>
              </a:rPr>
              <a:t>leads to the formation of:</a:t>
            </a:r>
            <a:endParaRPr sz="15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❖"/>
            </a:pPr>
            <a:r>
              <a:rPr lang="en" sz="1500">
                <a:solidFill>
                  <a:schemeClr val="lt1"/>
                </a:solidFill>
              </a:rPr>
              <a:t>Pentosidine</a:t>
            </a:r>
            <a:endParaRPr sz="1500">
              <a:solidFill>
                <a:schemeClr val="lt1"/>
              </a:solidFill>
            </a:endParaRPr>
          </a:p>
          <a:p>
            <a:pPr marL="18288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➢"/>
            </a:pPr>
            <a:r>
              <a:rPr lang="en" sz="1500">
                <a:solidFill>
                  <a:schemeClr val="lt1"/>
                </a:solidFill>
              </a:rPr>
              <a:t>Reactions of pentoses with</a:t>
            </a:r>
            <a:r>
              <a:rPr lang="en" sz="15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lysine</a:t>
            </a:r>
            <a:r>
              <a:rPr lang="en" sz="1500">
                <a:solidFill>
                  <a:schemeClr val="lt1"/>
                </a:solidFill>
              </a:rPr>
              <a:t> and arginine residues</a:t>
            </a:r>
            <a:endParaRPr sz="1500">
              <a:solidFill>
                <a:schemeClr val="lt1"/>
              </a:solidFill>
            </a:endParaRPr>
          </a:p>
          <a:p>
            <a:pPr marL="18288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➢"/>
            </a:pPr>
            <a:r>
              <a:rPr lang="en" sz="1500">
                <a:solidFill>
                  <a:schemeClr val="lt1"/>
                </a:solidFill>
              </a:rPr>
              <a:t>Can also be formed with</a:t>
            </a:r>
            <a:r>
              <a:rPr lang="en" sz="15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glucose</a:t>
            </a:r>
            <a:r>
              <a:rPr lang="en" sz="1500">
                <a:solidFill>
                  <a:schemeClr val="lt1"/>
                </a:solidFill>
              </a:rPr>
              <a:t>,</a:t>
            </a:r>
            <a:r>
              <a:rPr lang="en" sz="15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fructose</a:t>
            </a:r>
            <a:r>
              <a:rPr lang="en" sz="1500">
                <a:solidFill>
                  <a:schemeClr val="lt1"/>
                </a:solidFill>
              </a:rPr>
              <a:t> and ascorbate under aerobic conditions	</a:t>
            </a:r>
            <a:endParaRPr sz="1500">
              <a:solidFill>
                <a:schemeClr val="lt1"/>
              </a:solidFill>
            </a:endParaRPr>
          </a:p>
          <a:p>
            <a:pPr marL="1828800" lvl="1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➢"/>
            </a:pPr>
            <a:r>
              <a:rPr lang="en" sz="1500">
                <a:solidFill>
                  <a:schemeClr val="lt1"/>
                </a:solidFill>
              </a:rPr>
              <a:t>Found in lens proteins and skin collagens </a:t>
            </a:r>
            <a:endParaRPr sz="15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❖"/>
            </a:pPr>
            <a:r>
              <a:rPr lang="en" sz="1500">
                <a:solidFill>
                  <a:schemeClr val="lt1"/>
                </a:solidFill>
              </a:rPr>
              <a:t>Imidazolone 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13716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❖"/>
            </a:pPr>
            <a:r>
              <a:rPr lang="en" sz="1500">
                <a:solidFill>
                  <a:schemeClr val="lt1"/>
                </a:solidFill>
              </a:rPr>
              <a:t>Nɛ-(carboxymethyl) lysine (CML)</a:t>
            </a:r>
            <a:endParaRPr sz="15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aseline="-250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aseline="-2500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None/>
            </a:pPr>
            <a:r>
              <a:rPr lang="en" sz="2383" b="1">
                <a:solidFill>
                  <a:schemeClr val="lt1"/>
                </a:solidFill>
              </a:rPr>
              <a:t>Why are AGEs bad?</a:t>
            </a:r>
            <a:endParaRPr sz="2383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">
                <a:solidFill>
                  <a:schemeClr val="lt1"/>
                </a:solidFill>
              </a:rPr>
              <a:t>The damaging effects of AGEs have several mechanisms of action: </a:t>
            </a:r>
            <a:endParaRPr>
              <a:solidFill>
                <a:schemeClr val="lt1"/>
              </a:solidFill>
            </a:endParaRPr>
          </a:p>
          <a:p>
            <a:pPr marL="914400" lvl="1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>
                <a:solidFill>
                  <a:schemeClr val="lt1"/>
                </a:solidFill>
              </a:rPr>
              <a:t>Production of free radicals</a:t>
            </a:r>
            <a:endParaRPr sz="165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lt1"/>
                </a:solidFill>
              </a:rPr>
              <a:t>Carbonyl stress</a:t>
            </a:r>
            <a:endParaRPr sz="165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lt1"/>
                </a:solidFill>
              </a:rPr>
              <a:t>Oxidation of nucleic acids and lipids </a:t>
            </a:r>
            <a:endParaRPr sz="1650">
              <a:solidFill>
                <a:schemeClr val="lt1"/>
              </a:solidFill>
            </a:endParaRPr>
          </a:p>
          <a:p>
            <a:pPr marL="914400" lvl="1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>
                <a:solidFill>
                  <a:schemeClr val="lt1"/>
                </a:solidFill>
              </a:rPr>
              <a:t>Alter proteins and lipids</a:t>
            </a:r>
            <a:endParaRPr sz="165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lt1"/>
                </a:solidFill>
              </a:rPr>
              <a:t>Alter enzyme activity</a:t>
            </a:r>
            <a:endParaRPr sz="165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lt1"/>
                </a:solidFill>
              </a:rPr>
              <a:t>Modifying immunogenicity</a:t>
            </a:r>
            <a:endParaRPr sz="1650">
              <a:solidFill>
                <a:schemeClr val="lt1"/>
              </a:solidFill>
            </a:endParaRPr>
          </a:p>
          <a:p>
            <a:pPr marL="914400" lvl="1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>
                <a:solidFill>
                  <a:schemeClr val="lt1"/>
                </a:solidFill>
              </a:rPr>
              <a:t>Activation of inflammatory responses</a:t>
            </a:r>
            <a:endParaRPr sz="1650">
              <a:solidFill>
                <a:schemeClr val="lt1"/>
              </a:solidFill>
            </a:endParaRPr>
          </a:p>
          <a:p>
            <a:pPr marL="914400" lvl="1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>
                <a:solidFill>
                  <a:schemeClr val="lt1"/>
                </a:solidFill>
              </a:rPr>
              <a:t>Covalent cross-link with long-lived proteins, i.e. collagen </a:t>
            </a:r>
            <a:endParaRPr sz="1650">
              <a:solidFill>
                <a:schemeClr val="lt1"/>
              </a:solidFill>
            </a:endParaRPr>
          </a:p>
          <a:p>
            <a:pPr marL="914400" lvl="1" indent="-3333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>
                <a:solidFill>
                  <a:schemeClr val="lt1"/>
                </a:solidFill>
              </a:rPr>
              <a:t>Interaction with AGEs receptors (RAGE) on the cell surface</a:t>
            </a:r>
            <a:endParaRPr sz="165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 b="1">
                <a:solidFill>
                  <a:schemeClr val="lt1"/>
                </a:solidFill>
              </a:rPr>
              <a:t>Tissue damage</a:t>
            </a:r>
            <a:endParaRPr sz="165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None/>
            </a:pPr>
            <a:r>
              <a:rPr lang="en" sz="2383" b="1">
                <a:solidFill>
                  <a:schemeClr val="lt1"/>
                </a:solidFill>
              </a:rPr>
              <a:t>Reduce endogenous AGE formation….Reduce available sugars</a:t>
            </a:r>
            <a:endParaRPr sz="2383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11700" y="931250"/>
            <a:ext cx="85206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lt1"/>
                </a:solidFill>
              </a:rPr>
              <a:t>Sugars react preferentially with arginine, cysteine, lysine, taurine, and histidine</a:t>
            </a:r>
            <a:endParaRPr sz="14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Amino Acid Decoy System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</a:rPr>
              <a:t>Arginine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Arg inhibits </a:t>
            </a:r>
            <a:r>
              <a:rPr lang="en" sz="1600" i="1" dirty="0">
                <a:solidFill>
                  <a:schemeClr val="lt1"/>
                </a:solidFill>
              </a:rPr>
              <a:t>in vitro</a:t>
            </a:r>
            <a:r>
              <a:rPr lang="en" sz="1600" dirty="0">
                <a:solidFill>
                  <a:schemeClr val="lt1"/>
                </a:solidFill>
              </a:rPr>
              <a:t> non-enzymatic glycation and AGE formation 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Lysine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</a:rPr>
              <a:t>Predominant AGE modifications: fructosyl-lysine, carboxymethyl lysine (CML), carboxyethyl lysine (CEL) and pentosidine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</a:rPr>
              <a:t>Cysteine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</a:rPr>
              <a:t>	</a:t>
            </a:r>
            <a:r>
              <a:rPr lang="en" sz="1600" i="1" dirty="0" smtClean="0">
                <a:solidFill>
                  <a:schemeClr val="lt1"/>
                </a:solidFill>
              </a:rPr>
              <a:t>N</a:t>
            </a:r>
            <a:r>
              <a:rPr lang="en" sz="1600" dirty="0" smtClean="0">
                <a:solidFill>
                  <a:schemeClr val="lt1"/>
                </a:solidFill>
              </a:rPr>
              <a:t>-acetylcysteine </a:t>
            </a:r>
            <a:r>
              <a:rPr lang="en" sz="1600" dirty="0">
                <a:solidFill>
                  <a:schemeClr val="lt1"/>
                </a:solidFill>
              </a:rPr>
              <a:t>and </a:t>
            </a:r>
            <a:r>
              <a:rPr lang="en" sz="1600" i="1" dirty="0">
                <a:solidFill>
                  <a:schemeClr val="lt1"/>
                </a:solidFill>
              </a:rPr>
              <a:t>S</a:t>
            </a:r>
            <a:r>
              <a:rPr lang="en" sz="1600" dirty="0">
                <a:solidFill>
                  <a:schemeClr val="lt1"/>
                </a:solidFill>
              </a:rPr>
              <a:t>-allyl cysteine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None/>
            </a:pPr>
            <a:r>
              <a:rPr lang="en" sz="2383" b="1">
                <a:solidFill>
                  <a:schemeClr val="lt1"/>
                </a:solidFill>
              </a:rPr>
              <a:t>Inhibit sugar attachment to proteins</a:t>
            </a:r>
            <a:endParaRPr sz="2383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b="1">
                <a:solidFill>
                  <a:schemeClr val="lt1"/>
                </a:solidFill>
              </a:rPr>
              <a:t>Aspirin - </a:t>
            </a:r>
            <a:endParaRPr sz="16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acetylsalicylic acid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Inhibits glycation by acetylating free amino groups of proteins</a:t>
            </a:r>
            <a:endParaRPr sz="160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b="1">
                <a:solidFill>
                  <a:schemeClr val="lt1"/>
                </a:solidFill>
              </a:rPr>
              <a:t>Diclofenac </a:t>
            </a:r>
            <a:endParaRPr sz="1600" b="1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Creates a covalent interaction with proteins, thus blocking the attachment of sugars with proteins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b="1">
                <a:solidFill>
                  <a:schemeClr val="lt1"/>
                </a:solidFill>
              </a:rPr>
              <a:t>Pioglitazone </a:t>
            </a:r>
            <a:endParaRPr sz="1600" b="1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Thiazolidinedione compound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Inhibits glycation and AGEs formation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Direct interaction between the hydrazine nitrogen atom of pioglitazone and a carbonyl group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❖"/>
            </a:pP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"/>
          <p:cNvSpPr txBox="1">
            <a:spLocks noGrp="1"/>
          </p:cNvSpPr>
          <p:nvPr>
            <p:ph type="title"/>
          </p:nvPr>
        </p:nvSpPr>
        <p:spPr>
          <a:xfrm>
            <a:off x="233100" y="426225"/>
            <a:ext cx="867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990" b="1" dirty="0" smtClean="0">
                <a:solidFill>
                  <a:schemeClr val="lt1"/>
                </a:solidFill>
              </a:rPr>
              <a:t>Pioglitazone</a:t>
            </a:r>
            <a:r>
              <a:rPr lang="en" sz="2080" b="1" dirty="0">
                <a:solidFill>
                  <a:schemeClr val="lt1"/>
                </a:solidFill>
              </a:rPr>
              <a:t>	</a:t>
            </a:r>
            <a:r>
              <a:rPr lang="en" sz="2080" b="1" dirty="0" smtClean="0">
                <a:solidFill>
                  <a:schemeClr val="lt1"/>
                </a:solidFill>
              </a:rPr>
              <a:t>	</a:t>
            </a:r>
            <a:r>
              <a:rPr lang="en" sz="1270" b="1" dirty="0" smtClean="0">
                <a:solidFill>
                  <a:schemeClr val="lt1"/>
                </a:solidFill>
              </a:rPr>
              <a:t>15</a:t>
            </a:r>
            <a:r>
              <a:rPr lang="en" sz="1270" b="1" dirty="0">
                <a:solidFill>
                  <a:schemeClr val="lt1"/>
                </a:solidFill>
              </a:rPr>
              <a:t>, 30 or 45 mg/day</a:t>
            </a:r>
            <a:r>
              <a:rPr lang="en" sz="2350" b="1" dirty="0">
                <a:solidFill>
                  <a:schemeClr val="lt1"/>
                </a:solidFill>
              </a:rPr>
              <a:t> </a:t>
            </a:r>
            <a:endParaRPr sz="3609" dirty="0">
              <a:solidFill>
                <a:schemeClr val="lt1"/>
              </a:solidFill>
            </a:endParaRPr>
          </a:p>
        </p:txBody>
      </p:sp>
      <p:sp>
        <p:nvSpPr>
          <p:cNvPr id="252" name="Google Shape;252;p49"/>
          <p:cNvSpPr txBox="1">
            <a:spLocks noGrp="1"/>
          </p:cNvSpPr>
          <p:nvPr>
            <p:ph type="body" idx="1"/>
          </p:nvPr>
        </p:nvSpPr>
        <p:spPr>
          <a:xfrm>
            <a:off x="268375" y="1141650"/>
            <a:ext cx="85206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❖"/>
            </a:pPr>
            <a:r>
              <a:rPr lang="en" sz="1625">
                <a:solidFill>
                  <a:schemeClr val="lt1"/>
                </a:solidFill>
              </a:rPr>
              <a:t>Stimulates Peroxisome-proliferator activated receptor-γ  (PPARγ coactivator-1) </a:t>
            </a:r>
            <a:endParaRPr sz="1625">
              <a:solidFill>
                <a:schemeClr val="lt1"/>
              </a:solidFill>
            </a:endParaRPr>
          </a:p>
          <a:p>
            <a:pPr marL="914400" lvl="1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➢"/>
            </a:pPr>
            <a:r>
              <a:rPr lang="en" sz="1625">
                <a:solidFill>
                  <a:schemeClr val="lt1"/>
                </a:solidFill>
              </a:rPr>
              <a:t>A master switch for mitochondrial biogenesis</a:t>
            </a:r>
            <a:endParaRPr sz="1625">
              <a:solidFill>
                <a:schemeClr val="lt1"/>
              </a:solidFill>
            </a:endParaRPr>
          </a:p>
          <a:p>
            <a:pPr marL="457200" lvl="0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❖"/>
            </a:pPr>
            <a:r>
              <a:rPr lang="en" sz="1625">
                <a:solidFill>
                  <a:schemeClr val="lt1"/>
                </a:solidFill>
              </a:rPr>
              <a:t>Increases glucose transporters 1 and 4			</a:t>
            </a:r>
            <a:endParaRPr sz="1625">
              <a:solidFill>
                <a:schemeClr val="lt1"/>
              </a:solidFill>
            </a:endParaRPr>
          </a:p>
          <a:p>
            <a:pPr marL="457200" lvl="0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❖"/>
            </a:pPr>
            <a:r>
              <a:rPr lang="en" sz="1625">
                <a:solidFill>
                  <a:schemeClr val="lt1"/>
                </a:solidFill>
              </a:rPr>
              <a:t>Decreases hepatic glucose output</a:t>
            </a:r>
            <a:endParaRPr sz="1625">
              <a:solidFill>
                <a:schemeClr val="lt1"/>
              </a:solidFill>
            </a:endParaRPr>
          </a:p>
          <a:p>
            <a:pPr marL="457200" lvl="0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❖"/>
            </a:pPr>
            <a:r>
              <a:rPr lang="en" sz="1625">
                <a:solidFill>
                  <a:schemeClr val="lt1"/>
                </a:solidFill>
              </a:rPr>
              <a:t>Enhances autophagy </a:t>
            </a:r>
            <a:endParaRPr sz="1625">
              <a:solidFill>
                <a:schemeClr val="lt1"/>
              </a:solidFill>
            </a:endParaRPr>
          </a:p>
          <a:p>
            <a:pPr marL="457200" lvl="0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❖"/>
            </a:pPr>
            <a:r>
              <a:rPr lang="en" sz="1625">
                <a:solidFill>
                  <a:schemeClr val="lt1"/>
                </a:solidFill>
              </a:rPr>
              <a:t>Increases the mRNA levels of</a:t>
            </a:r>
            <a:r>
              <a:rPr lang="en" sz="1625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Sirtuin 1</a:t>
            </a:r>
            <a:r>
              <a:rPr lang="en" sz="1625">
                <a:solidFill>
                  <a:schemeClr val="lt1"/>
                </a:solidFill>
              </a:rPr>
              <a:t> and Klotho</a:t>
            </a:r>
            <a:endParaRPr sz="1625">
              <a:solidFill>
                <a:schemeClr val="lt1"/>
              </a:solidFill>
            </a:endParaRPr>
          </a:p>
          <a:p>
            <a:pPr marL="457200" lvl="0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❖"/>
            </a:pPr>
            <a:r>
              <a:rPr lang="en" sz="1625">
                <a:solidFill>
                  <a:schemeClr val="lt1"/>
                </a:solidFill>
              </a:rPr>
              <a:t>Suppresses RAGE expression </a:t>
            </a:r>
            <a:endParaRPr sz="1625">
              <a:solidFill>
                <a:schemeClr val="lt1"/>
              </a:solidFill>
            </a:endParaRPr>
          </a:p>
          <a:p>
            <a:pPr marL="457200" lvl="0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❖"/>
            </a:pPr>
            <a:r>
              <a:rPr lang="en" sz="1625">
                <a:solidFill>
                  <a:schemeClr val="lt1"/>
                </a:solidFill>
              </a:rPr>
              <a:t>Increases circulating sRAGE/esRAGE	</a:t>
            </a:r>
            <a:endParaRPr sz="1625">
              <a:solidFill>
                <a:schemeClr val="lt1"/>
              </a:solidFill>
            </a:endParaRPr>
          </a:p>
          <a:p>
            <a:pPr marL="457200" lvl="0" indent="-3317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Char char="❖"/>
            </a:pPr>
            <a:r>
              <a:rPr lang="en" sz="1625">
                <a:solidFill>
                  <a:schemeClr val="lt1"/>
                </a:solidFill>
              </a:rPr>
              <a:t>Promotes lipid storage and redistribution from </a:t>
            </a:r>
            <a:r>
              <a:rPr lang="en" sz="1625" b="1">
                <a:solidFill>
                  <a:schemeClr val="lt1"/>
                </a:solidFill>
              </a:rPr>
              <a:t>visceral to subcutaneous deposits</a:t>
            </a:r>
            <a:endParaRPr sz="1625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5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25" b="1">
                <a:solidFill>
                  <a:schemeClr val="lt1"/>
                </a:solidFill>
              </a:rPr>
              <a:t>Side effects: </a:t>
            </a:r>
            <a:r>
              <a:rPr lang="en" sz="1625">
                <a:solidFill>
                  <a:schemeClr val="lt1"/>
                </a:solidFill>
              </a:rPr>
              <a:t>weight gain, edema, arthralgia, headache and decreases in hemoglobin</a:t>
            </a:r>
            <a:endParaRPr sz="1625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5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25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25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65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142"/>
              <a:buFont typeface="Arial"/>
              <a:buNone/>
            </a:pPr>
            <a:r>
              <a:rPr lang="en" sz="2333" b="1">
                <a:solidFill>
                  <a:schemeClr val="lt1"/>
                </a:solidFill>
              </a:rPr>
              <a:t>Aminoguanidine</a:t>
            </a:r>
            <a:endParaRPr sz="2333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Nucleophilic hydrazine derivative 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The first compound reported to inhibit formation of AGEs and glucose-induced protein cross-linking</a:t>
            </a:r>
            <a:endParaRPr sz="16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Potent carbonyl and free radical scavenger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Half-life in plasma is short (about 1 h)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High concentration not recommended as can ppt B6 deficiency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Side effects: elevation of liver enzymes and development of autoantibodies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914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142"/>
              <a:buFont typeface="Arial"/>
              <a:buNone/>
            </a:pPr>
            <a:r>
              <a:rPr lang="en" sz="2333" b="1">
                <a:solidFill>
                  <a:schemeClr val="lt1"/>
                </a:solidFill>
              </a:rPr>
              <a:t>Pyridoxamine</a:t>
            </a:r>
            <a:r>
              <a:rPr lang="en" sz="1888">
                <a:solidFill>
                  <a:schemeClr val="lt1"/>
                </a:solidFill>
              </a:rPr>
              <a:t> 	(and thiamine pyrophosphate)</a:t>
            </a:r>
            <a:endParaRPr sz="1888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Potent carbonyl and free radical scavenger</a:t>
            </a:r>
            <a:endParaRPr sz="16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Pyridoxamine more potent than aminoguanine at trapping dicarbonyl compounds</a:t>
            </a:r>
            <a:endParaRPr sz="16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Acts on the α-dicarbonyl precursors (MGO, GO) </a:t>
            </a:r>
            <a:endParaRPr sz="16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Inhibits the conversion of Amadori products to CML 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91919"/>
                </a:solidFill>
              </a:rPr>
              <a:t>	</a:t>
            </a:r>
            <a:endParaRPr sz="1600">
              <a:solidFill>
                <a:srgbClr val="19191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None/>
            </a:pPr>
            <a:r>
              <a:rPr lang="en" sz="2383" b="1">
                <a:solidFill>
                  <a:schemeClr val="lt1"/>
                </a:solidFill>
              </a:rPr>
              <a:t>Other Prescription medications</a:t>
            </a:r>
            <a:endParaRPr sz="2383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ACE inhibitors </a:t>
            </a:r>
            <a:endParaRPr sz="1700">
              <a:solidFill>
                <a:schemeClr val="lt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Lisinoproil/ captopril/ ramipril</a:t>
            </a:r>
            <a:endParaRPr sz="1700"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Angiotension receptor blockers (Olmesartan, Valsartan)</a:t>
            </a:r>
            <a:endParaRPr sz="1700">
              <a:solidFill>
                <a:schemeClr val="lt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Inhibits </a:t>
            </a:r>
            <a:r>
              <a:rPr lang="en" sz="1700" i="1">
                <a:solidFill>
                  <a:schemeClr val="lt1"/>
                </a:solidFill>
              </a:rPr>
              <a:t>in vitro </a:t>
            </a:r>
            <a:r>
              <a:rPr lang="en" sz="1700">
                <a:solidFill>
                  <a:schemeClr val="lt1"/>
                </a:solidFill>
              </a:rPr>
              <a:t>formation of pentosidine and CML</a:t>
            </a:r>
            <a:endParaRPr sz="17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Metformin</a:t>
            </a:r>
            <a:endParaRPr sz="1700">
              <a:solidFill>
                <a:schemeClr val="lt1"/>
              </a:solidFill>
            </a:endParaRPr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Reported to have moderate inhibitory effects on early stage of glycation</a:t>
            </a:r>
            <a:endParaRPr sz="170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None/>
            </a:pPr>
            <a:r>
              <a:rPr lang="en" sz="2383" b="1">
                <a:solidFill>
                  <a:schemeClr val="lt1"/>
                </a:solidFill>
              </a:rPr>
              <a:t>Non - prescription agents</a:t>
            </a:r>
            <a:endParaRPr sz="2383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53"/>
          <p:cNvSpPr txBox="1">
            <a:spLocks noGrp="1"/>
          </p:cNvSpPr>
          <p:nvPr>
            <p:ph type="body" idx="1"/>
          </p:nvPr>
        </p:nvSpPr>
        <p:spPr>
          <a:xfrm>
            <a:off x="311700" y="855450"/>
            <a:ext cx="8520600" cy="4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Polyphenols									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Chlorogenic acid	Caffeic acid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Resveratrol	</a:t>
            </a:r>
            <a:r>
              <a:rPr lang="en" sz="1650" dirty="0" smtClean="0">
                <a:solidFill>
                  <a:schemeClr val="lt1"/>
                </a:solidFill>
              </a:rPr>
              <a:t>Ferulic </a:t>
            </a:r>
            <a:r>
              <a:rPr lang="en" sz="1650" dirty="0">
                <a:solidFill>
                  <a:schemeClr val="lt1"/>
                </a:solidFill>
              </a:rPr>
              <a:t>acid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Catechin		</a:t>
            </a:r>
            <a:r>
              <a:rPr lang="en" sz="1650" dirty="0" smtClean="0">
                <a:solidFill>
                  <a:schemeClr val="lt1"/>
                </a:solidFill>
              </a:rPr>
              <a:t>Gallic </a:t>
            </a:r>
            <a:r>
              <a:rPr lang="en" sz="1650" dirty="0">
                <a:solidFill>
                  <a:schemeClr val="lt1"/>
                </a:solidFill>
              </a:rPr>
              <a:t>acid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Curcumin		</a:t>
            </a:r>
            <a:r>
              <a:rPr lang="en" sz="1650" dirty="0" smtClean="0">
                <a:solidFill>
                  <a:schemeClr val="lt1"/>
                </a:solidFill>
              </a:rPr>
              <a:t>Quercetin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Genistein		</a:t>
            </a:r>
            <a:r>
              <a:rPr lang="en" sz="1650" dirty="0" smtClean="0">
                <a:solidFill>
                  <a:schemeClr val="lt1"/>
                </a:solidFill>
              </a:rPr>
              <a:t>Rutin</a:t>
            </a:r>
            <a:endParaRPr sz="165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chemeClr val="lt1"/>
              </a:solidFill>
            </a:endParaRPr>
          </a:p>
          <a:p>
            <a:pPr marL="457200" lvl="0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Polysaccharides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Astralagus polysaccharides</a:t>
            </a:r>
            <a:endParaRPr sz="1650" dirty="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chemeClr val="lt1"/>
              </a:solidFill>
            </a:endParaRPr>
          </a:p>
          <a:p>
            <a:pPr marL="457200" lvl="0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❖"/>
            </a:pPr>
            <a:r>
              <a:rPr lang="en" sz="1650" dirty="0">
                <a:solidFill>
                  <a:schemeClr val="lt1"/>
                </a:solidFill>
              </a:rPr>
              <a:t>Terpenoids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Ursolic acid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Oleanolic acid</a:t>
            </a:r>
            <a:endParaRPr sz="1650" dirty="0">
              <a:solidFill>
                <a:schemeClr val="lt1"/>
              </a:solidFill>
            </a:endParaRPr>
          </a:p>
          <a:p>
            <a:pPr marL="914400" lvl="1" indent="-3333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Char char="➢"/>
            </a:pPr>
            <a:r>
              <a:rPr lang="en" sz="1650" dirty="0">
                <a:solidFill>
                  <a:schemeClr val="lt1"/>
                </a:solidFill>
              </a:rPr>
              <a:t>Betulinic acid</a:t>
            </a:r>
            <a:endParaRPr sz="1650" dirty="0">
              <a:solidFill>
                <a:schemeClr val="lt1"/>
              </a:solidFill>
            </a:endParaRPr>
          </a:p>
          <a:p>
            <a:pPr marL="0" lvl="0" indent="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50" dirty="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dirty="0">
                <a:solidFill>
                  <a:srgbClr val="1F1F1F"/>
                </a:solidFill>
                <a:highlight>
                  <a:srgbClr val="FFFFFF"/>
                </a:highlight>
              </a:rPr>
              <a:t>	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/>
        </p:nvSpPr>
        <p:spPr>
          <a:xfrm>
            <a:off x="282600" y="1418300"/>
            <a:ext cx="2307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DNA Alterations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>
            <a:off x="514600" y="2669438"/>
            <a:ext cx="20256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Mitochondria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7"/>
          <p:cNvSpPr txBox="1"/>
          <p:nvPr/>
        </p:nvSpPr>
        <p:spPr>
          <a:xfrm>
            <a:off x="1732900" y="3809750"/>
            <a:ext cx="18780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Pathways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27"/>
          <p:cNvSpPr txBox="1"/>
          <p:nvPr/>
        </p:nvSpPr>
        <p:spPr>
          <a:xfrm>
            <a:off x="5543700" y="3809750"/>
            <a:ext cx="3044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Repair Mechanisms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7"/>
          <p:cNvSpPr txBox="1"/>
          <p:nvPr/>
        </p:nvSpPr>
        <p:spPr>
          <a:xfrm>
            <a:off x="6470027" y="2669450"/>
            <a:ext cx="2441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Immune Systems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6119500" y="1395350"/>
            <a:ext cx="3200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Individual Cell Requirements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2590500" y="36500"/>
            <a:ext cx="36540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Waste Management</a:t>
            </a:r>
            <a:endParaRPr sz="2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7"/>
          <p:cNvSpPr/>
          <p:nvPr/>
        </p:nvSpPr>
        <p:spPr>
          <a:xfrm>
            <a:off x="3741100" y="469188"/>
            <a:ext cx="1124100" cy="1124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7"/>
          <p:cNvSpPr/>
          <p:nvPr/>
        </p:nvSpPr>
        <p:spPr>
          <a:xfrm>
            <a:off x="2486800" y="1134350"/>
            <a:ext cx="1124100" cy="11241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7"/>
          <p:cNvSpPr/>
          <p:nvPr/>
        </p:nvSpPr>
        <p:spPr>
          <a:xfrm>
            <a:off x="4930300" y="1134350"/>
            <a:ext cx="1124100" cy="11241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7"/>
          <p:cNvSpPr/>
          <p:nvPr/>
        </p:nvSpPr>
        <p:spPr>
          <a:xfrm>
            <a:off x="2232525" y="2424650"/>
            <a:ext cx="1124100" cy="11241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7"/>
          <p:cNvSpPr/>
          <p:nvPr/>
        </p:nvSpPr>
        <p:spPr>
          <a:xfrm>
            <a:off x="5209900" y="2424638"/>
            <a:ext cx="1124100" cy="11241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7"/>
          <p:cNvSpPr/>
          <p:nvPr/>
        </p:nvSpPr>
        <p:spPr>
          <a:xfrm>
            <a:off x="3132400" y="3548750"/>
            <a:ext cx="1124100" cy="11241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7"/>
          <p:cNvSpPr/>
          <p:nvPr/>
        </p:nvSpPr>
        <p:spPr>
          <a:xfrm>
            <a:off x="4419600" y="3541900"/>
            <a:ext cx="1124100" cy="11241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❖"/>
            </a:pPr>
            <a:r>
              <a:rPr lang="en" sz="1750">
                <a:solidFill>
                  <a:schemeClr val="lt1"/>
                </a:solidFill>
              </a:rPr>
              <a:t>Vitamins</a:t>
            </a:r>
            <a:endParaRPr sz="1750">
              <a:solidFill>
                <a:schemeClr val="lt1"/>
              </a:solidFill>
            </a:endParaRPr>
          </a:p>
          <a:p>
            <a:pPr marL="914400" lvl="1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➢"/>
            </a:pPr>
            <a:r>
              <a:rPr lang="en" sz="1750">
                <a:solidFill>
                  <a:schemeClr val="lt1"/>
                </a:solidFill>
              </a:rPr>
              <a:t>A,C,E</a:t>
            </a:r>
            <a:endParaRPr sz="175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en" sz="1750">
                <a:solidFill>
                  <a:schemeClr val="lt1"/>
                </a:solidFill>
              </a:rPr>
              <a:t>Thiamine (vitamin B</a:t>
            </a:r>
            <a:r>
              <a:rPr lang="en" sz="1300">
                <a:solidFill>
                  <a:schemeClr val="lt1"/>
                </a:solidFill>
              </a:rPr>
              <a:t>1</a:t>
            </a:r>
            <a:r>
              <a:rPr lang="en" sz="1750">
                <a:solidFill>
                  <a:schemeClr val="lt1"/>
                </a:solidFill>
              </a:rPr>
              <a:t>), benfotiamine (synthetic derivative)</a:t>
            </a:r>
            <a:endParaRPr sz="175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lt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❖"/>
            </a:pPr>
            <a:r>
              <a:rPr lang="en" sz="1750">
                <a:solidFill>
                  <a:schemeClr val="lt1"/>
                </a:solidFill>
              </a:rPr>
              <a:t>Berberine</a:t>
            </a:r>
            <a:endParaRPr sz="1750">
              <a:solidFill>
                <a:schemeClr val="lt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❖"/>
            </a:pPr>
            <a:r>
              <a:rPr lang="en" sz="1750">
                <a:solidFill>
                  <a:schemeClr val="lt1"/>
                </a:solidFill>
              </a:rPr>
              <a:t>Carnosine</a:t>
            </a:r>
            <a:endParaRPr sz="175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Capsaicin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Spermidine </a:t>
            </a:r>
            <a:endParaRPr sz="17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 b="1">
                <a:solidFill>
                  <a:schemeClr val="lt1"/>
                </a:solidFill>
              </a:rPr>
              <a:t>Honey bee Venom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1A1A1A"/>
                </a:solidFill>
                <a:highlight>
                  <a:srgbClr val="FFFFFF"/>
                </a:highlight>
              </a:rPr>
              <a:t>	</a:t>
            </a:r>
            <a:endParaRPr sz="165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400"/>
          </a:p>
        </p:txBody>
      </p:sp>
      <p:sp>
        <p:nvSpPr>
          <p:cNvPr id="282" name="Google Shape;282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153"/>
              <a:buFont typeface="Arial"/>
              <a:buNone/>
            </a:pPr>
            <a:r>
              <a:rPr lang="en" sz="2383" b="1">
                <a:solidFill>
                  <a:schemeClr val="lt1"/>
                </a:solidFill>
              </a:rPr>
              <a:t>Non - prescription agents</a:t>
            </a:r>
            <a:endParaRPr sz="2383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 b="1">
                <a:solidFill>
                  <a:schemeClr val="lt1"/>
                </a:solidFill>
              </a:rPr>
              <a:t>Potential Transglycating agents</a:t>
            </a:r>
            <a:endParaRPr sz="2120" b="1">
              <a:solidFill>
                <a:schemeClr val="lt1"/>
              </a:solidFill>
            </a:endParaRPr>
          </a:p>
        </p:txBody>
      </p:sp>
      <p:sp>
        <p:nvSpPr>
          <p:cNvPr id="288" name="Google Shape;288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Hydralazine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Carnosine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Glutathione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❖"/>
            </a:pPr>
            <a:r>
              <a:rPr lang="en" sz="2000">
                <a:solidFill>
                  <a:schemeClr val="lt1"/>
                </a:solidFill>
              </a:rPr>
              <a:t>Cysteine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1919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lt1"/>
                </a:solidFill>
              </a:rPr>
              <a:t>AGE cleanup</a:t>
            </a:r>
            <a:endParaRPr sz="3900">
              <a:solidFill>
                <a:schemeClr val="lt1"/>
              </a:solidFill>
            </a:endParaRPr>
          </a:p>
        </p:txBody>
      </p:sp>
      <p:sp>
        <p:nvSpPr>
          <p:cNvPr id="294" name="Google Shape;294;p56"/>
          <p:cNvSpPr txBox="1">
            <a:spLocks noGrp="1"/>
          </p:cNvSpPr>
          <p:nvPr>
            <p:ph type="body" idx="1"/>
          </p:nvPr>
        </p:nvSpPr>
        <p:spPr>
          <a:xfrm>
            <a:off x="381525" y="1122825"/>
            <a:ext cx="85206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2444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endParaRPr sz="1000" b="1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6400" b="1">
                <a:solidFill>
                  <a:schemeClr val="lt1"/>
                </a:solidFill>
              </a:rPr>
              <a:t>Lactoferrin</a:t>
            </a:r>
            <a:endParaRPr sz="6400" b="1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400">
                <a:solidFill>
                  <a:schemeClr val="lt1"/>
                </a:solidFill>
              </a:rPr>
              <a:t>Iron-binding</a:t>
            </a:r>
            <a:r>
              <a:rPr lang="en" sz="64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glycoprotein</a:t>
            </a:r>
            <a:r>
              <a:rPr lang="en" sz="6400">
                <a:solidFill>
                  <a:schemeClr val="lt1"/>
                </a:solidFill>
              </a:rPr>
              <a:t> </a:t>
            </a:r>
            <a:endParaRPr sz="64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400">
                <a:solidFill>
                  <a:schemeClr val="lt1"/>
                </a:solidFill>
              </a:rPr>
              <a:t>aka lactotransferrin</a:t>
            </a:r>
            <a:endParaRPr sz="64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400">
                <a:solidFill>
                  <a:schemeClr val="lt1"/>
                </a:solidFill>
              </a:rPr>
              <a:t>Single polypeptide chain folded into two lobes </a:t>
            </a:r>
            <a:endParaRPr sz="6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4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400">
                <a:solidFill>
                  <a:schemeClr val="lt1"/>
                </a:solidFill>
              </a:rPr>
              <a:t>Antimicrobial defense mechanism</a:t>
            </a:r>
            <a:endParaRPr sz="6400">
              <a:solidFill>
                <a:schemeClr val="lt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6400">
                <a:solidFill>
                  <a:schemeClr val="lt1"/>
                </a:solidFill>
              </a:rPr>
              <a:t>Present in almost all human mucosal secretions</a:t>
            </a:r>
            <a:endParaRPr sz="6400">
              <a:solidFill>
                <a:schemeClr val="lt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6400">
                <a:solidFill>
                  <a:schemeClr val="lt1"/>
                </a:solidFill>
              </a:rPr>
              <a:t>Granules of polymorphonuclear leukocytes </a:t>
            </a:r>
            <a:endParaRPr sz="6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4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6400">
                <a:solidFill>
                  <a:schemeClr val="lt1"/>
                </a:solidFill>
              </a:rPr>
              <a:t>Binds AGEs</a:t>
            </a:r>
            <a:endParaRPr sz="6400">
              <a:solidFill>
                <a:schemeClr val="lt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6400">
                <a:solidFill>
                  <a:schemeClr val="lt1"/>
                </a:solidFill>
              </a:rPr>
              <a:t>Two AGE-binding domains </a:t>
            </a:r>
            <a:endParaRPr sz="6400">
              <a:solidFill>
                <a:schemeClr val="lt1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6400">
                <a:solidFill>
                  <a:schemeClr val="lt1"/>
                </a:solidFill>
              </a:rPr>
              <a:t>17–18 amino acid cysteine loop motif named the ABCD motif </a:t>
            </a:r>
            <a:endParaRPr sz="6400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</a:rPr>
              <a:t>(AGE-Binding Cysteine-bounded Domain)</a:t>
            </a:r>
            <a:endParaRPr sz="6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64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689">
                <a:solidFill>
                  <a:srgbClr val="1F1F1F"/>
                </a:solidFill>
                <a:highlight>
                  <a:srgbClr val="FFFFFF"/>
                </a:highlight>
              </a:rPr>
              <a:t>	</a:t>
            </a:r>
            <a:endParaRPr sz="5689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endParaRPr sz="15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</a:rPr>
              <a:t>RAGE </a:t>
            </a:r>
            <a:r>
              <a:rPr lang="en" sz="3911" b="1">
                <a:solidFill>
                  <a:schemeClr val="lt1"/>
                </a:solidFill>
              </a:rPr>
              <a:t> </a:t>
            </a:r>
            <a:r>
              <a:rPr lang="en" sz="3688" b="1">
                <a:solidFill>
                  <a:schemeClr val="lt1"/>
                </a:solidFill>
              </a:rPr>
              <a:t> </a:t>
            </a:r>
            <a:r>
              <a:rPr lang="en" sz="2000">
                <a:solidFill>
                  <a:schemeClr val="lt1"/>
                </a:solidFill>
              </a:rPr>
              <a:t> (receptor for advanced glycation end products)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00" name="Google Shape;300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rgbClr val="1A1A1A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3500">
                <a:solidFill>
                  <a:schemeClr val="lt1"/>
                </a:solidFill>
              </a:rPr>
              <a:t>Found on hepatocytes, phagocytes, endothelial cells, smooth muscle and nervous system cells</a:t>
            </a:r>
            <a:endParaRPr sz="35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3500">
                <a:solidFill>
                  <a:schemeClr val="lt1"/>
                </a:solidFill>
              </a:rPr>
              <a:t>Surface, transmembrane receptor belonging to the immunoglobulin superfamily</a:t>
            </a:r>
            <a:endParaRPr sz="35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3500">
                <a:solidFill>
                  <a:schemeClr val="lt1"/>
                </a:solidFill>
              </a:rPr>
              <a:t>Receptor expression stimulated by increased concentration of AGEs</a:t>
            </a:r>
            <a:endParaRPr sz="35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3500">
                <a:solidFill>
                  <a:schemeClr val="lt1"/>
                </a:solidFill>
              </a:rPr>
              <a:t>The engagement of AGEs with RAGEs:</a:t>
            </a:r>
            <a:endParaRPr sz="350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3500">
                <a:solidFill>
                  <a:schemeClr val="lt1"/>
                </a:solidFill>
              </a:rPr>
              <a:t>Generates Oxidative stress </a:t>
            </a:r>
            <a:endParaRPr sz="350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3500">
                <a:solidFill>
                  <a:schemeClr val="lt1"/>
                </a:solidFill>
              </a:rPr>
              <a:t>Inflammatory and thrombogenic responses</a:t>
            </a:r>
            <a:endParaRPr sz="35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" sz="3500">
                <a:solidFill>
                  <a:schemeClr val="lt1"/>
                </a:solidFill>
              </a:rPr>
              <a:t>sRAGE (soluble form of RAGE) several isoforms…</a:t>
            </a:r>
            <a:endParaRPr sz="350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3500">
                <a:solidFill>
                  <a:schemeClr val="lt1"/>
                </a:solidFill>
              </a:rPr>
              <a:t>cleaved RAGE (cRAGE)</a:t>
            </a:r>
            <a:endParaRPr sz="3500">
              <a:solidFill>
                <a:schemeClr val="lt1"/>
              </a:solidFill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Produced through proteolytic shedding of the RAGE </a:t>
            </a:r>
            <a:endParaRPr sz="35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en" sz="3500">
                <a:solidFill>
                  <a:schemeClr val="lt1"/>
                </a:solidFill>
              </a:rPr>
              <a:t>endogenous secretory RAGE (esRAGE)</a:t>
            </a:r>
            <a:endParaRPr sz="350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</a:rPr>
              <a:t>Formed by splicing of the</a:t>
            </a:r>
            <a:r>
              <a:rPr lang="en" sz="2900">
                <a:solidFill>
                  <a:schemeClr val="lt1"/>
                </a:solidFill>
              </a:rPr>
              <a:t> pre-RNA of RAGE </a:t>
            </a:r>
            <a:endParaRPr sz="29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</a:rPr>
              <a:t>sRAGEs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306" name="Google Shape;306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Act as decoy receptors for AGEs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Competitive inhibitors of AGE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Block the AGE-RAGE signaling pathway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Increase sRAGEs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Exercise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EGCG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Pioglitazone, Rosiglitazone /thiazolidinedione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		</a:t>
            </a: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9"/>
          <p:cNvSpPr txBox="1">
            <a:spLocks noGrp="1"/>
          </p:cNvSpPr>
          <p:nvPr>
            <p:ph type="ctrTitle"/>
          </p:nvPr>
        </p:nvSpPr>
        <p:spPr>
          <a:xfrm>
            <a:off x="678425" y="932375"/>
            <a:ext cx="8520600" cy="4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1) Block carbohydrate digestion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2) Inhibit Glucose-6-Phosphate Translocase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	creating new glucose…want to inhibit</a:t>
            </a:r>
            <a:endParaRPr sz="16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3) Augment Glucose transporter type 4 (GLUT4)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	 glucose into cells…want to increase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4) Inhibit Aldose reductase  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	Block glucose to sorbitol and fructose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5) AGE prevention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6) AGE cleanup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2" name="Google Shape;312;p59"/>
          <p:cNvSpPr txBox="1">
            <a:spLocks noGrp="1"/>
          </p:cNvSpPr>
          <p:nvPr>
            <p:ph type="subTitle" idx="1"/>
          </p:nvPr>
        </p:nvSpPr>
        <p:spPr>
          <a:xfrm rot="-726">
            <a:off x="221224" y="340255"/>
            <a:ext cx="85200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1"/>
                </a:solidFill>
              </a:rPr>
              <a:t>Steps to defeating glycation</a:t>
            </a:r>
            <a:endParaRPr sz="25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ctrTitle"/>
          </p:nvPr>
        </p:nvSpPr>
        <p:spPr>
          <a:xfrm>
            <a:off x="623400" y="763100"/>
            <a:ext cx="8520600" cy="4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1) Block carbohydrate digestion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2) Inhibit Glucose-6-Phosphate Translocase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	creating new glucose…want to inhibit</a:t>
            </a:r>
            <a:endParaRPr sz="15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3) Augment Glucose Transporter Type 4 (GLUT4)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	 glucose into cells…want to increase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</a:rPr>
              <a:t>4) Inhibit Aldose reductase  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	Block glucose to sorbitol and fructose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5) Advanced Glycation End product prevention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6) AGE cleanup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7" name="Google Shape;127;p28"/>
          <p:cNvSpPr txBox="1">
            <a:spLocks noGrp="1"/>
          </p:cNvSpPr>
          <p:nvPr>
            <p:ph type="subTitle" idx="1"/>
          </p:nvPr>
        </p:nvSpPr>
        <p:spPr>
          <a:xfrm rot="-726">
            <a:off x="-60851" y="293255"/>
            <a:ext cx="8520000" cy="8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</a:rPr>
              <a:t>Steps to defeating glycation</a:t>
            </a:r>
            <a:endParaRPr sz="23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492325" y="603100"/>
            <a:ext cx="8520600" cy="45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18191A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Carbohydrates must be broken down into monosaccharides 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Digestion begins with the secretion of salivary amylases 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α-Amylase catalyzes the hydrolysis of α-(1,4)-D-glycosidic linkages of starch and glucose polymers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Stomach acidic inhibits the enzymatic activity of the salivary amylase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In the small intestine, pancreatic amylases target the α-1,4 bonds of carbohydrates  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>
                <a:solidFill>
                  <a:schemeClr val="lt1"/>
                </a:solidFill>
              </a:rPr>
              <a:t>Final step mediated by alpha-glucosidases </a:t>
            </a:r>
            <a:endParaRPr sz="1600">
              <a:solidFill>
                <a:schemeClr val="lt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➢"/>
            </a:pPr>
            <a:r>
              <a:rPr lang="en" sz="1600">
                <a:solidFill>
                  <a:schemeClr val="lt1"/>
                </a:solidFill>
              </a:rPr>
              <a:t>Catalyzes the hydrolysis of α-glucosidic linkages of oligosaccharides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1204825" y="202900"/>
            <a:ext cx="730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9"/>
          <p:cNvSpPr txBox="1"/>
          <p:nvPr/>
        </p:nvSpPr>
        <p:spPr>
          <a:xfrm>
            <a:off x="266275" y="291700"/>
            <a:ext cx="7914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</a:rPr>
              <a:t>Block Carbohydrate Digestion</a:t>
            </a:r>
            <a:endParaRPr sz="21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3242100" y="304000"/>
            <a:ext cx="26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" sz="2300" b="1">
                <a:solidFill>
                  <a:schemeClr val="lt1"/>
                </a:solidFill>
              </a:rPr>
              <a:t>Alpha - amylase</a:t>
            </a:r>
            <a:r>
              <a:rPr lang="en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1"/>
          </p:nvPr>
        </p:nvSpPr>
        <p:spPr>
          <a:xfrm>
            <a:off x="471550" y="1199500"/>
            <a:ext cx="8520600" cy="3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Enzyme that hydrolyses alpha bonds of large, alpha-linked</a:t>
            </a:r>
            <a:r>
              <a:rPr lang="en" sz="1600" dirty="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polysaccharides</a:t>
            </a:r>
            <a:endParaRPr sz="1600" dirty="0">
              <a:solidFill>
                <a:schemeClr val="lt1"/>
              </a:solidFill>
            </a:endParaRPr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 dirty="0">
                <a:solidFill>
                  <a:schemeClr val="lt1"/>
                </a:solidFill>
              </a:rPr>
              <a:t> i.e.</a:t>
            </a:r>
            <a:r>
              <a:rPr lang="en" sz="1600" dirty="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starch</a:t>
            </a:r>
            <a:r>
              <a:rPr lang="en" sz="1600" dirty="0">
                <a:solidFill>
                  <a:schemeClr val="lt1"/>
                </a:solidFill>
              </a:rPr>
              <a:t> and</a:t>
            </a:r>
            <a:r>
              <a:rPr lang="en" sz="1600" dirty="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glycogen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Yields shorter chains...</a:t>
            </a:r>
            <a:r>
              <a:rPr lang="en" sz="1600" dirty="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dextrins</a:t>
            </a:r>
            <a:r>
              <a:rPr lang="en" sz="1600" dirty="0">
                <a:solidFill>
                  <a:schemeClr val="lt1"/>
                </a:solidFill>
              </a:rPr>
              <a:t> and</a:t>
            </a:r>
            <a:r>
              <a:rPr lang="en" sz="1600" dirty="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maltose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Alpha-amylases are calcium metalloenzymes </a:t>
            </a:r>
            <a:endParaRPr sz="1600"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❖"/>
            </a:pPr>
            <a:r>
              <a:rPr lang="en" sz="1600" dirty="0">
                <a:solidFill>
                  <a:schemeClr val="lt1"/>
                </a:solidFill>
              </a:rPr>
              <a:t>Excessive inhibition of pancreatic alpha- amylase </a:t>
            </a:r>
            <a:endParaRPr sz="1600" dirty="0">
              <a:solidFill>
                <a:schemeClr val="lt1"/>
              </a:solidFill>
            </a:endParaRPr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</a:pPr>
            <a:r>
              <a:rPr lang="en" sz="1600" dirty="0">
                <a:solidFill>
                  <a:schemeClr val="lt1"/>
                </a:solidFill>
              </a:rPr>
              <a:t>Abnormal bacterial fermentation of undigested carbohydrates… results in flatulence and diarrhea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13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452750" y="1265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Mucosal brush border of the small intestine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Catalyzes the final step of the digestive process 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Acts upon 1,4-alpha bonds and producing glucose </a:t>
            </a:r>
            <a:endParaRPr sz="17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Deficiency of alpha-glucosidase</a:t>
            </a:r>
            <a:endParaRPr sz="1700">
              <a:solidFill>
                <a:schemeClr val="lt1"/>
              </a:solidFill>
            </a:endParaRPr>
          </a:p>
          <a:p>
            <a:pPr marL="137160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Glycogen storage disease type II</a:t>
            </a:r>
            <a:r>
              <a:rPr lang="en" sz="1700">
                <a:solidFill>
                  <a:schemeClr val="lt1"/>
                </a:solidFill>
              </a:rPr>
              <a:t>, also called Pompe disease</a:t>
            </a:r>
            <a:endParaRPr sz="17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3182100" y="294600"/>
            <a:ext cx="277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" sz="2300" b="1">
                <a:solidFill>
                  <a:schemeClr val="lt1"/>
                </a:solidFill>
              </a:rPr>
              <a:t>Alpha - glucosidase</a:t>
            </a:r>
            <a:r>
              <a:rPr lang="en" sz="23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❖"/>
            </a:pPr>
            <a:r>
              <a:rPr lang="en" sz="1750">
                <a:solidFill>
                  <a:schemeClr val="lt1"/>
                </a:solidFill>
              </a:rPr>
              <a:t>Alpha-amylase hydrolyzes complex carbohydrates to oligosaccharides</a:t>
            </a:r>
            <a:endParaRPr sz="175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750">
              <a:solidFill>
                <a:schemeClr val="lt1"/>
              </a:solidFill>
            </a:endParaRPr>
          </a:p>
          <a:p>
            <a:pPr marL="457200" lvl="0" indent="-339725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50"/>
              <a:buChar char="❖"/>
            </a:pPr>
            <a:r>
              <a:rPr lang="en" sz="1750">
                <a:solidFill>
                  <a:schemeClr val="lt1"/>
                </a:solidFill>
              </a:rPr>
              <a:t>Intestinal alpha-glucosidase hydrolase breaks down oligosaccharides, into disaccharides and monosaccharides</a:t>
            </a:r>
            <a:endParaRPr sz="1700">
              <a:solidFill>
                <a:schemeClr val="lt1"/>
              </a:solidFill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❖"/>
            </a:pPr>
            <a:r>
              <a:rPr lang="en" sz="1700">
                <a:solidFill>
                  <a:schemeClr val="lt1"/>
                </a:solidFill>
              </a:rPr>
              <a:t>Inhibitors  </a:t>
            </a:r>
            <a:endParaRPr sz="1700">
              <a:solidFill>
                <a:schemeClr val="lt1"/>
              </a:solidFill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Delay the breakdown of carbohydrates in the small intestine </a:t>
            </a:r>
            <a:endParaRPr sz="1700">
              <a:solidFill>
                <a:schemeClr val="lt1"/>
              </a:solidFill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</a:rPr>
              <a:t>Diminish postprandial blood glucose</a:t>
            </a:r>
            <a:endParaRPr sz="17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2719650" y="294600"/>
            <a:ext cx="370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574"/>
              <a:buFont typeface="Arial"/>
              <a:buNone/>
            </a:pPr>
            <a:r>
              <a:rPr lang="en" sz="2175" b="1">
                <a:solidFill>
                  <a:schemeClr val="lt1"/>
                </a:solidFill>
              </a:rPr>
              <a:t>Enzymes act in conjunction</a:t>
            </a:r>
            <a:endParaRPr sz="312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title"/>
          </p:nvPr>
        </p:nvSpPr>
        <p:spPr>
          <a:xfrm>
            <a:off x="2146650" y="407425"/>
            <a:ext cx="48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300" b="1">
                <a:solidFill>
                  <a:schemeClr val="lt1"/>
                </a:solidFill>
              </a:rPr>
              <a:t>Three pharmaceutical inhibitors</a:t>
            </a: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158" name="Google Shape;158;p33"/>
          <p:cNvSpPr txBox="1"/>
          <p:nvPr/>
        </p:nvSpPr>
        <p:spPr>
          <a:xfrm>
            <a:off x="481800" y="1131300"/>
            <a:ext cx="86622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50"/>
              <a:buChar char="❖"/>
            </a:pPr>
            <a:r>
              <a:rPr lang="en" sz="1550" b="1">
                <a:solidFill>
                  <a:schemeClr val="lt1"/>
                </a:solidFill>
              </a:rPr>
              <a:t>Acarbose</a:t>
            </a:r>
            <a:endParaRPr sz="1550" b="1"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➢"/>
            </a:pPr>
            <a:r>
              <a:rPr lang="en" sz="1450">
                <a:solidFill>
                  <a:schemeClr val="lt1"/>
                </a:solidFill>
              </a:rPr>
              <a:t>First alpha-glucosidase inhibitor commercially available</a:t>
            </a:r>
            <a:endParaRPr sz="1550" b="1">
              <a:solidFill>
                <a:schemeClr val="lt1"/>
              </a:solidFill>
            </a:endParaRPr>
          </a:p>
          <a:p>
            <a:pPr marL="9144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➢"/>
            </a:pPr>
            <a:r>
              <a:rPr lang="en" sz="1450">
                <a:solidFill>
                  <a:schemeClr val="lt1"/>
                </a:solidFill>
              </a:rPr>
              <a:t>Pseudo-tetrasaccharide</a:t>
            </a:r>
            <a:endParaRPr sz="1450">
              <a:solidFill>
                <a:schemeClr val="lt1"/>
              </a:solidFill>
            </a:endParaRPr>
          </a:p>
          <a:p>
            <a:pPr marL="9144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➢"/>
            </a:pPr>
            <a:r>
              <a:rPr lang="en" sz="1450">
                <a:solidFill>
                  <a:schemeClr val="lt1"/>
                </a:solidFill>
              </a:rPr>
              <a:t>Competitive, reversible inhibitor of </a:t>
            </a:r>
            <a:r>
              <a:rPr lang="en" sz="1450" b="1">
                <a:solidFill>
                  <a:schemeClr val="lt1"/>
                </a:solidFill>
              </a:rPr>
              <a:t>both </a:t>
            </a:r>
            <a:r>
              <a:rPr lang="en" sz="1450">
                <a:solidFill>
                  <a:schemeClr val="lt1"/>
                </a:solidFill>
              </a:rPr>
              <a:t>alpha-amylase and alpha-glucosidase</a:t>
            </a:r>
            <a:endParaRPr sz="1450">
              <a:solidFill>
                <a:schemeClr val="lt1"/>
              </a:solidFill>
            </a:endParaRPr>
          </a:p>
          <a:p>
            <a:pPr marL="9144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50"/>
              <a:buChar char="➢"/>
            </a:pPr>
            <a:r>
              <a:rPr lang="en" sz="1450">
                <a:solidFill>
                  <a:schemeClr val="lt1"/>
                </a:solidFill>
              </a:rPr>
              <a:t>Molecule has a 100 times higher affinity for alpha-glucosidases compared to natural oligosaccharides</a:t>
            </a:r>
            <a:endParaRPr sz="145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lt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❖"/>
            </a:pPr>
            <a:r>
              <a:rPr lang="en" sz="1500" b="1">
                <a:solidFill>
                  <a:schemeClr val="lt1"/>
                </a:solidFill>
              </a:rPr>
              <a:t>Miglitol: alpha-glucosidase inhibitor</a:t>
            </a:r>
            <a:endParaRPr sz="15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lt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❖"/>
            </a:pPr>
            <a:r>
              <a:rPr lang="en" sz="1500" b="1">
                <a:solidFill>
                  <a:schemeClr val="lt1"/>
                </a:solidFill>
              </a:rPr>
              <a:t>Voglibose: alpha-glucosidase inhibitor</a:t>
            </a:r>
            <a:endParaRPr sz="1500" b="1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lt1"/>
                </a:solidFill>
              </a:rPr>
              <a:t>Voglibose is a more potent and tolerant α glycosidase inhibitor as compared to Acarbose and Miglitol.</a:t>
            </a:r>
            <a:endParaRPr sz="145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Custom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1608</Words>
  <Application>Microsoft Office PowerPoint</Application>
  <PresentationFormat>On-screen Show (16:9)</PresentationFormat>
  <Paragraphs>416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Montserrat</vt:lpstr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1) Block carbohydrate digestion 2) Inhibit Glucose-6-Phosphate Translocase  creating new glucose…want to inhibit  3) Augment Glucose Transporter Type 4 (GLUT4)   glucose into cells…want to increase  4) Inhibit Aldose reductase    Block glucose to sorbitol and fructose  5) Advanced Glycation End product prevention  6) AGE cleanup</vt:lpstr>
      <vt:lpstr> Carbohydrates must be broken down into monosaccharides   Digestion begins with the secretion of salivary amylases  α-Amylase catalyzes the hydrolysis of α-(1,4)-D-glycosidic linkages of starch and glucose polymers  Stomach acidic inhibits the enzymatic activity of the salivary amylase  In the small intestine, pancreatic amylases target the α-1,4 bonds of carbohydrates    Final step mediated by alpha-glucosidases  Catalyzes the hydrolysis of α-glucosidic linkages of oligosaccharides  </vt:lpstr>
      <vt:lpstr>Alpha - amylase  </vt:lpstr>
      <vt:lpstr>Alpha - glucosidase  </vt:lpstr>
      <vt:lpstr>Enzymes act in conjunction  </vt:lpstr>
      <vt:lpstr>Three pharmaceutical inhibitors </vt:lpstr>
      <vt:lpstr>Natural Inhibitors</vt:lpstr>
      <vt:lpstr>Inhibition of Glucose-6-Phosphate Translocase </vt:lpstr>
      <vt:lpstr>PowerPoint Presentation</vt:lpstr>
      <vt:lpstr>Glucose transporter type 4 (GLUT4) </vt:lpstr>
      <vt:lpstr>Glucose transporter type 4 (GLUT4)</vt:lpstr>
      <vt:lpstr>Aldose reductase  </vt:lpstr>
      <vt:lpstr>Aldose reductase Inhibitors</vt:lpstr>
      <vt:lpstr>Natural Aldose reductase Inhibitors</vt:lpstr>
      <vt:lpstr>Advanced Glycation End product prevention </vt:lpstr>
      <vt:lpstr>AGE subtypes: three main intermediates</vt:lpstr>
      <vt:lpstr>PowerPoint Presentation</vt:lpstr>
      <vt:lpstr>PowerPoint Presentation</vt:lpstr>
      <vt:lpstr>Why are AGEs bad? </vt:lpstr>
      <vt:lpstr>Reduce endogenous AGE formation….Reduce available sugars </vt:lpstr>
      <vt:lpstr>Inhibit sugar attachment to proteins </vt:lpstr>
      <vt:lpstr>Pioglitazone  15, 30 or 45 mg/day </vt:lpstr>
      <vt:lpstr>Aminoguanidine </vt:lpstr>
      <vt:lpstr>Pyridoxamine  (and thiamine pyrophosphate) </vt:lpstr>
      <vt:lpstr>Other Prescription medications </vt:lpstr>
      <vt:lpstr>Non - prescription agents </vt:lpstr>
      <vt:lpstr>Non - prescription agents </vt:lpstr>
      <vt:lpstr>Potential Transglycating agents</vt:lpstr>
      <vt:lpstr>AGE cleanup</vt:lpstr>
      <vt:lpstr>RAGE    (receptor for advanced glycation end products) </vt:lpstr>
      <vt:lpstr>sRAGEs</vt:lpstr>
      <vt:lpstr>1) Block carbohydrate digestion 2) Inhibit Glucose-6-Phosphate Translocase  creating new glucose…want to inhibit  3) Augment Glucose transporter type 4 (GLUT4)   glucose into cells…want to increase  4) Inhibit Aldose reductase    Block glucose to sorbitol and fructose  5) AGE prevention  6) AGE cleanup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Douglas Baldwin</cp:lastModifiedBy>
  <cp:revision>2</cp:revision>
  <dcterms:modified xsi:type="dcterms:W3CDTF">2022-05-26T13:12:22Z</dcterms:modified>
</cp:coreProperties>
</file>